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259" r:id="rId3"/>
    <p:sldId id="1156" r:id="rId4"/>
    <p:sldId id="261" r:id="rId5"/>
    <p:sldId id="260" r:id="rId6"/>
    <p:sldId id="262" r:id="rId7"/>
    <p:sldId id="265" r:id="rId8"/>
    <p:sldId id="266" r:id="rId9"/>
    <p:sldId id="1164" r:id="rId10"/>
    <p:sldId id="1157" r:id="rId11"/>
    <p:sldId id="275" r:id="rId12"/>
    <p:sldId id="1165" r:id="rId13"/>
    <p:sldId id="276" r:id="rId14"/>
    <p:sldId id="263" r:id="rId15"/>
    <p:sldId id="1159" r:id="rId16"/>
    <p:sldId id="270" r:id="rId17"/>
    <p:sldId id="267" r:id="rId18"/>
    <p:sldId id="1161" r:id="rId19"/>
    <p:sldId id="1160" r:id="rId20"/>
    <p:sldId id="273" r:id="rId21"/>
    <p:sldId id="274" r:id="rId22"/>
    <p:sldId id="1166" r:id="rId23"/>
    <p:sldId id="27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96" autoAdjust="0"/>
    <p:restoredTop sz="83772" autoAdjust="0"/>
  </p:normalViewPr>
  <p:slideViewPr>
    <p:cSldViewPr snapToGrid="0">
      <p:cViewPr varScale="1">
        <p:scale>
          <a:sx n="74" d="100"/>
          <a:sy n="74" d="100"/>
        </p:scale>
        <p:origin x="510" y="36"/>
      </p:cViewPr>
      <p:guideLst/>
    </p:cSldViewPr>
  </p:slideViewPr>
  <p:notesTextViewPr>
    <p:cViewPr>
      <p:scale>
        <a:sx n="1" d="1"/>
        <a:sy n="1" d="1"/>
      </p:scale>
      <p:origin x="0" y="0"/>
    </p:cViewPr>
  </p:notesTextViewPr>
  <p:sorterViewPr>
    <p:cViewPr>
      <p:scale>
        <a:sx n="66" d="100"/>
        <a:sy n="66" d="100"/>
      </p:scale>
      <p:origin x="0" y="-135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339F5-7D9B-408E-B3A4-80ACDE7EFCDD}" type="doc">
      <dgm:prSet loTypeId="urn:microsoft.com/office/officeart/2018/2/layout/IconVerticalSolidList" loCatId="icon" qsTypeId="urn:microsoft.com/office/officeart/2005/8/quickstyle/simple4" qsCatId="simple" csTypeId="urn:microsoft.com/office/officeart/2018/5/colors/Iconchunking_neutralbg_accent6_2" csCatId="accent6" phldr="1"/>
      <dgm:spPr/>
      <dgm:t>
        <a:bodyPr/>
        <a:lstStyle/>
        <a:p>
          <a:endParaRPr lang="en-US"/>
        </a:p>
      </dgm:t>
    </dgm:pt>
    <dgm:pt modelId="{EE683A08-2037-4CA4-B266-57EA334E9458}">
      <dgm:prSet/>
      <dgm:spPr/>
      <dgm:t>
        <a:bodyPr/>
        <a:lstStyle/>
        <a:p>
          <a:pPr>
            <a:lnSpc>
              <a:spcPct val="100000"/>
            </a:lnSpc>
          </a:pPr>
          <a:r>
            <a:rPr lang="en-US" dirty="0"/>
            <a:t>Introduction / Purpose </a:t>
          </a:r>
        </a:p>
      </dgm:t>
    </dgm:pt>
    <dgm:pt modelId="{C04295C8-B40E-4198-8631-10F43BE964AE}" type="parTrans" cxnId="{0E0F0F03-FE99-4EE1-B34B-6FDA6485B20F}">
      <dgm:prSet/>
      <dgm:spPr/>
      <dgm:t>
        <a:bodyPr/>
        <a:lstStyle/>
        <a:p>
          <a:endParaRPr lang="en-US"/>
        </a:p>
      </dgm:t>
    </dgm:pt>
    <dgm:pt modelId="{08D0CF61-02A5-4941-97A6-CAAC1AA8477F}" type="sibTrans" cxnId="{0E0F0F03-FE99-4EE1-B34B-6FDA6485B20F}">
      <dgm:prSet/>
      <dgm:spPr/>
      <dgm:t>
        <a:bodyPr/>
        <a:lstStyle/>
        <a:p>
          <a:endParaRPr lang="en-US"/>
        </a:p>
      </dgm:t>
    </dgm:pt>
    <dgm:pt modelId="{259F99E6-0418-45FE-A6E7-A092E1B0F984}">
      <dgm:prSet/>
      <dgm:spPr/>
      <dgm:t>
        <a:bodyPr/>
        <a:lstStyle/>
        <a:p>
          <a:pPr>
            <a:lnSpc>
              <a:spcPct val="100000"/>
            </a:lnSpc>
          </a:pPr>
          <a:r>
            <a:rPr lang="en-US" dirty="0"/>
            <a:t>Categories</a:t>
          </a:r>
        </a:p>
      </dgm:t>
    </dgm:pt>
    <dgm:pt modelId="{EF85F575-5C3C-4BB4-9E27-AD8C14B09FD9}" type="parTrans" cxnId="{CAF754FA-4654-4439-91FC-F19F980D26E4}">
      <dgm:prSet/>
      <dgm:spPr/>
      <dgm:t>
        <a:bodyPr/>
        <a:lstStyle/>
        <a:p>
          <a:endParaRPr lang="en-US"/>
        </a:p>
      </dgm:t>
    </dgm:pt>
    <dgm:pt modelId="{39B373A4-AD4C-41D3-9D83-06606256E497}" type="sibTrans" cxnId="{CAF754FA-4654-4439-91FC-F19F980D26E4}">
      <dgm:prSet/>
      <dgm:spPr/>
      <dgm:t>
        <a:bodyPr/>
        <a:lstStyle/>
        <a:p>
          <a:endParaRPr lang="en-US"/>
        </a:p>
      </dgm:t>
    </dgm:pt>
    <dgm:pt modelId="{D8D93E2F-76B1-4DC2-A75B-3473957C98FC}">
      <dgm:prSet/>
      <dgm:spPr/>
      <dgm:t>
        <a:bodyPr/>
        <a:lstStyle/>
        <a:p>
          <a:pPr>
            <a:lnSpc>
              <a:spcPct val="100000"/>
            </a:lnSpc>
          </a:pPr>
          <a:r>
            <a:rPr lang="en-US" dirty="0"/>
            <a:t>Expectations and Considerations</a:t>
          </a:r>
        </a:p>
      </dgm:t>
    </dgm:pt>
    <dgm:pt modelId="{DC4AEDD9-4C89-44A9-9035-9EBAF4862B0C}" type="parTrans" cxnId="{D2F7386B-0190-4475-9E57-93FFFEEA40EB}">
      <dgm:prSet/>
      <dgm:spPr/>
      <dgm:t>
        <a:bodyPr/>
        <a:lstStyle/>
        <a:p>
          <a:endParaRPr lang="en-US"/>
        </a:p>
      </dgm:t>
    </dgm:pt>
    <dgm:pt modelId="{8CB627A3-DCE3-4CEF-86BD-A951295758B2}" type="sibTrans" cxnId="{D2F7386B-0190-4475-9E57-93FFFEEA40EB}">
      <dgm:prSet/>
      <dgm:spPr/>
      <dgm:t>
        <a:bodyPr/>
        <a:lstStyle/>
        <a:p>
          <a:endParaRPr lang="en-US"/>
        </a:p>
      </dgm:t>
    </dgm:pt>
    <dgm:pt modelId="{60FEF307-FE6D-4C55-9D88-56357F4444D0}">
      <dgm:prSet/>
      <dgm:spPr/>
      <dgm:t>
        <a:bodyPr/>
        <a:lstStyle/>
        <a:p>
          <a:pPr>
            <a:lnSpc>
              <a:spcPct val="100000"/>
            </a:lnSpc>
          </a:pPr>
          <a:r>
            <a:rPr lang="en-US"/>
            <a:t>Accountability</a:t>
          </a:r>
        </a:p>
      </dgm:t>
    </dgm:pt>
    <dgm:pt modelId="{AA78F7B0-896E-4C97-B03B-5AD47303A032}" type="parTrans" cxnId="{80621ABA-0CAD-49DA-81B7-A830B2793461}">
      <dgm:prSet/>
      <dgm:spPr/>
      <dgm:t>
        <a:bodyPr/>
        <a:lstStyle/>
        <a:p>
          <a:endParaRPr lang="en-US"/>
        </a:p>
      </dgm:t>
    </dgm:pt>
    <dgm:pt modelId="{CD595184-5093-4A8E-8398-0997B22FC047}" type="sibTrans" cxnId="{80621ABA-0CAD-49DA-81B7-A830B2793461}">
      <dgm:prSet/>
      <dgm:spPr/>
      <dgm:t>
        <a:bodyPr/>
        <a:lstStyle/>
        <a:p>
          <a:endParaRPr lang="en-US"/>
        </a:p>
      </dgm:t>
    </dgm:pt>
    <dgm:pt modelId="{29E5CE51-F032-4DD1-86EE-401DC60051C2}" type="pres">
      <dgm:prSet presAssocID="{A86339F5-7D9B-408E-B3A4-80ACDE7EFCDD}" presName="root" presStyleCnt="0">
        <dgm:presLayoutVars>
          <dgm:dir/>
          <dgm:resizeHandles val="exact"/>
        </dgm:presLayoutVars>
      </dgm:prSet>
      <dgm:spPr/>
    </dgm:pt>
    <dgm:pt modelId="{FB9568D2-A7F7-4676-BF85-3E6A849E04D8}" type="pres">
      <dgm:prSet presAssocID="{EE683A08-2037-4CA4-B266-57EA334E9458}" presName="compNode" presStyleCnt="0"/>
      <dgm:spPr/>
    </dgm:pt>
    <dgm:pt modelId="{1C54B5D3-5FD2-4823-8080-FA2F93670073}" type="pres">
      <dgm:prSet presAssocID="{EE683A08-2037-4CA4-B266-57EA334E9458}" presName="bgRect" presStyleLbl="bgShp" presStyleIdx="0" presStyleCnt="4"/>
      <dgm:spPr/>
    </dgm:pt>
    <dgm:pt modelId="{44C420EF-6585-40BC-A18D-9088A74504C2}" type="pres">
      <dgm:prSet presAssocID="{EE683A08-2037-4CA4-B266-57EA334E945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762A49DB-CC6C-4A9F-86F5-DDDEF9A09F5E}" type="pres">
      <dgm:prSet presAssocID="{EE683A08-2037-4CA4-B266-57EA334E9458}" presName="spaceRect" presStyleCnt="0"/>
      <dgm:spPr/>
    </dgm:pt>
    <dgm:pt modelId="{C21398FC-902F-4F48-B6A1-D9903947D6EB}" type="pres">
      <dgm:prSet presAssocID="{EE683A08-2037-4CA4-B266-57EA334E9458}" presName="parTx" presStyleLbl="revTx" presStyleIdx="0" presStyleCnt="4">
        <dgm:presLayoutVars>
          <dgm:chMax val="0"/>
          <dgm:chPref val="0"/>
        </dgm:presLayoutVars>
      </dgm:prSet>
      <dgm:spPr/>
    </dgm:pt>
    <dgm:pt modelId="{FF9CC54F-9E00-4998-B3E6-E1098180A21E}" type="pres">
      <dgm:prSet presAssocID="{08D0CF61-02A5-4941-97A6-CAAC1AA8477F}" presName="sibTrans" presStyleCnt="0"/>
      <dgm:spPr/>
    </dgm:pt>
    <dgm:pt modelId="{0DB0DB06-6B77-47B6-BC98-A3797BCB4C3F}" type="pres">
      <dgm:prSet presAssocID="{259F99E6-0418-45FE-A6E7-A092E1B0F984}" presName="compNode" presStyleCnt="0"/>
      <dgm:spPr/>
    </dgm:pt>
    <dgm:pt modelId="{0F4A39E8-9F8C-45C8-B1EE-9CC6407AF19B}" type="pres">
      <dgm:prSet presAssocID="{259F99E6-0418-45FE-A6E7-A092E1B0F984}" presName="bgRect" presStyleLbl="bgShp" presStyleIdx="1" presStyleCnt="4"/>
      <dgm:spPr/>
    </dgm:pt>
    <dgm:pt modelId="{A6A3E502-4703-4D33-BFBA-8103A44F49B6}" type="pres">
      <dgm:prSet presAssocID="{259F99E6-0418-45FE-A6E7-A092E1B0F98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4A8AFE40-8922-4EEE-B64F-9960EAA2E2CD}" type="pres">
      <dgm:prSet presAssocID="{259F99E6-0418-45FE-A6E7-A092E1B0F984}" presName="spaceRect" presStyleCnt="0"/>
      <dgm:spPr/>
    </dgm:pt>
    <dgm:pt modelId="{A93FE404-B37E-4B2E-9BD7-1A8A022C3A59}" type="pres">
      <dgm:prSet presAssocID="{259F99E6-0418-45FE-A6E7-A092E1B0F984}" presName="parTx" presStyleLbl="revTx" presStyleIdx="1" presStyleCnt="4">
        <dgm:presLayoutVars>
          <dgm:chMax val="0"/>
          <dgm:chPref val="0"/>
        </dgm:presLayoutVars>
      </dgm:prSet>
      <dgm:spPr/>
    </dgm:pt>
    <dgm:pt modelId="{B8856AED-AB02-4912-872A-D1FD6E9B836E}" type="pres">
      <dgm:prSet presAssocID="{39B373A4-AD4C-41D3-9D83-06606256E497}" presName="sibTrans" presStyleCnt="0"/>
      <dgm:spPr/>
    </dgm:pt>
    <dgm:pt modelId="{973D7CDF-4B2F-48C4-B6B9-39EA4E93D549}" type="pres">
      <dgm:prSet presAssocID="{D8D93E2F-76B1-4DC2-A75B-3473957C98FC}" presName="compNode" presStyleCnt="0"/>
      <dgm:spPr/>
    </dgm:pt>
    <dgm:pt modelId="{D953ADE6-CADD-43E5-A7AB-12981966F288}" type="pres">
      <dgm:prSet presAssocID="{D8D93E2F-76B1-4DC2-A75B-3473957C98FC}" presName="bgRect" presStyleLbl="bgShp" presStyleIdx="2" presStyleCnt="4"/>
      <dgm:spPr/>
    </dgm:pt>
    <dgm:pt modelId="{301A41D1-7719-4EB1-95DA-771E857A792E}" type="pres">
      <dgm:prSet presAssocID="{D8D93E2F-76B1-4DC2-A75B-3473957C98F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ower in pot"/>
        </a:ext>
      </dgm:extLst>
    </dgm:pt>
    <dgm:pt modelId="{707B5876-21B7-459F-AB66-50D81A3CE842}" type="pres">
      <dgm:prSet presAssocID="{D8D93E2F-76B1-4DC2-A75B-3473957C98FC}" presName="spaceRect" presStyleCnt="0"/>
      <dgm:spPr/>
    </dgm:pt>
    <dgm:pt modelId="{C11BD5CB-FBCC-419D-87F3-60674CB8A38B}" type="pres">
      <dgm:prSet presAssocID="{D8D93E2F-76B1-4DC2-A75B-3473957C98FC}" presName="parTx" presStyleLbl="revTx" presStyleIdx="2" presStyleCnt="4">
        <dgm:presLayoutVars>
          <dgm:chMax val="0"/>
          <dgm:chPref val="0"/>
        </dgm:presLayoutVars>
      </dgm:prSet>
      <dgm:spPr/>
    </dgm:pt>
    <dgm:pt modelId="{93E97375-E4DF-4DF6-84CD-47B72F0799B1}" type="pres">
      <dgm:prSet presAssocID="{8CB627A3-DCE3-4CEF-86BD-A951295758B2}" presName="sibTrans" presStyleCnt="0"/>
      <dgm:spPr/>
    </dgm:pt>
    <dgm:pt modelId="{D09BDA4A-0F57-4EC7-AC14-DD8A72780E80}" type="pres">
      <dgm:prSet presAssocID="{60FEF307-FE6D-4C55-9D88-56357F4444D0}" presName="compNode" presStyleCnt="0"/>
      <dgm:spPr/>
    </dgm:pt>
    <dgm:pt modelId="{848B0B84-36D4-4A0A-AF82-867008EBAF0A}" type="pres">
      <dgm:prSet presAssocID="{60FEF307-FE6D-4C55-9D88-56357F4444D0}" presName="bgRect" presStyleLbl="bgShp" presStyleIdx="3" presStyleCnt="4"/>
      <dgm:spPr/>
    </dgm:pt>
    <dgm:pt modelId="{23C23D0D-BC74-43AC-86B2-6215DC44B677}" type="pres">
      <dgm:prSet presAssocID="{60FEF307-FE6D-4C55-9D88-56357F4444D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D06B34EC-97A5-403F-8336-ABF6291012FC}" type="pres">
      <dgm:prSet presAssocID="{60FEF307-FE6D-4C55-9D88-56357F4444D0}" presName="spaceRect" presStyleCnt="0"/>
      <dgm:spPr/>
    </dgm:pt>
    <dgm:pt modelId="{6DF18917-1B68-442F-BE03-9F47CE48A77A}" type="pres">
      <dgm:prSet presAssocID="{60FEF307-FE6D-4C55-9D88-56357F4444D0}" presName="parTx" presStyleLbl="revTx" presStyleIdx="3" presStyleCnt="4">
        <dgm:presLayoutVars>
          <dgm:chMax val="0"/>
          <dgm:chPref val="0"/>
        </dgm:presLayoutVars>
      </dgm:prSet>
      <dgm:spPr/>
    </dgm:pt>
  </dgm:ptLst>
  <dgm:cxnLst>
    <dgm:cxn modelId="{0E0F0F03-FE99-4EE1-B34B-6FDA6485B20F}" srcId="{A86339F5-7D9B-408E-B3A4-80ACDE7EFCDD}" destId="{EE683A08-2037-4CA4-B266-57EA334E9458}" srcOrd="0" destOrd="0" parTransId="{C04295C8-B40E-4198-8631-10F43BE964AE}" sibTransId="{08D0CF61-02A5-4941-97A6-CAAC1AA8477F}"/>
    <dgm:cxn modelId="{648C7633-71D9-46B0-AF8C-307C1CE88B2B}" type="presOf" srcId="{60FEF307-FE6D-4C55-9D88-56357F4444D0}" destId="{6DF18917-1B68-442F-BE03-9F47CE48A77A}" srcOrd="0" destOrd="0" presId="urn:microsoft.com/office/officeart/2018/2/layout/IconVerticalSolidList"/>
    <dgm:cxn modelId="{AF8A5861-15C4-44D2-9FD2-637C03AB877C}" type="presOf" srcId="{EE683A08-2037-4CA4-B266-57EA334E9458}" destId="{C21398FC-902F-4F48-B6A1-D9903947D6EB}" srcOrd="0" destOrd="0" presId="urn:microsoft.com/office/officeart/2018/2/layout/IconVerticalSolidList"/>
    <dgm:cxn modelId="{D2F7386B-0190-4475-9E57-93FFFEEA40EB}" srcId="{A86339F5-7D9B-408E-B3A4-80ACDE7EFCDD}" destId="{D8D93E2F-76B1-4DC2-A75B-3473957C98FC}" srcOrd="2" destOrd="0" parTransId="{DC4AEDD9-4C89-44A9-9035-9EBAF4862B0C}" sibTransId="{8CB627A3-DCE3-4CEF-86BD-A951295758B2}"/>
    <dgm:cxn modelId="{9C09BEB5-FCE8-4688-8B28-67CB017E824C}" type="presOf" srcId="{D8D93E2F-76B1-4DC2-A75B-3473957C98FC}" destId="{C11BD5CB-FBCC-419D-87F3-60674CB8A38B}" srcOrd="0" destOrd="0" presId="urn:microsoft.com/office/officeart/2018/2/layout/IconVerticalSolidList"/>
    <dgm:cxn modelId="{80621ABA-0CAD-49DA-81B7-A830B2793461}" srcId="{A86339F5-7D9B-408E-B3A4-80ACDE7EFCDD}" destId="{60FEF307-FE6D-4C55-9D88-56357F4444D0}" srcOrd="3" destOrd="0" parTransId="{AA78F7B0-896E-4C97-B03B-5AD47303A032}" sibTransId="{CD595184-5093-4A8E-8398-0997B22FC047}"/>
    <dgm:cxn modelId="{A18E0BBB-9AF4-4510-8A07-2116F49AC78D}" type="presOf" srcId="{A86339F5-7D9B-408E-B3A4-80ACDE7EFCDD}" destId="{29E5CE51-F032-4DD1-86EE-401DC60051C2}" srcOrd="0" destOrd="0" presId="urn:microsoft.com/office/officeart/2018/2/layout/IconVerticalSolidList"/>
    <dgm:cxn modelId="{F48C20D0-640A-4686-8C36-0F5F8E927FD0}" type="presOf" srcId="{259F99E6-0418-45FE-A6E7-A092E1B0F984}" destId="{A93FE404-B37E-4B2E-9BD7-1A8A022C3A59}" srcOrd="0" destOrd="0" presId="urn:microsoft.com/office/officeart/2018/2/layout/IconVerticalSolidList"/>
    <dgm:cxn modelId="{CAF754FA-4654-4439-91FC-F19F980D26E4}" srcId="{A86339F5-7D9B-408E-B3A4-80ACDE7EFCDD}" destId="{259F99E6-0418-45FE-A6E7-A092E1B0F984}" srcOrd="1" destOrd="0" parTransId="{EF85F575-5C3C-4BB4-9E27-AD8C14B09FD9}" sibTransId="{39B373A4-AD4C-41D3-9D83-06606256E497}"/>
    <dgm:cxn modelId="{145B0A18-DB19-4263-8E3E-1E2038F2F5F3}" type="presParOf" srcId="{29E5CE51-F032-4DD1-86EE-401DC60051C2}" destId="{FB9568D2-A7F7-4676-BF85-3E6A849E04D8}" srcOrd="0" destOrd="0" presId="urn:microsoft.com/office/officeart/2018/2/layout/IconVerticalSolidList"/>
    <dgm:cxn modelId="{6295A318-EAAC-446F-936E-D3B5E5C18389}" type="presParOf" srcId="{FB9568D2-A7F7-4676-BF85-3E6A849E04D8}" destId="{1C54B5D3-5FD2-4823-8080-FA2F93670073}" srcOrd="0" destOrd="0" presId="urn:microsoft.com/office/officeart/2018/2/layout/IconVerticalSolidList"/>
    <dgm:cxn modelId="{66338BBA-158B-4CF5-8E03-6983C73D09A7}" type="presParOf" srcId="{FB9568D2-A7F7-4676-BF85-3E6A849E04D8}" destId="{44C420EF-6585-40BC-A18D-9088A74504C2}" srcOrd="1" destOrd="0" presId="urn:microsoft.com/office/officeart/2018/2/layout/IconVerticalSolidList"/>
    <dgm:cxn modelId="{50E2A776-5FA7-4C73-833E-DFC08CB01D91}" type="presParOf" srcId="{FB9568D2-A7F7-4676-BF85-3E6A849E04D8}" destId="{762A49DB-CC6C-4A9F-86F5-DDDEF9A09F5E}" srcOrd="2" destOrd="0" presId="urn:microsoft.com/office/officeart/2018/2/layout/IconVerticalSolidList"/>
    <dgm:cxn modelId="{4FCA22A0-2324-476C-837B-CE15030BA734}" type="presParOf" srcId="{FB9568D2-A7F7-4676-BF85-3E6A849E04D8}" destId="{C21398FC-902F-4F48-B6A1-D9903947D6EB}" srcOrd="3" destOrd="0" presId="urn:microsoft.com/office/officeart/2018/2/layout/IconVerticalSolidList"/>
    <dgm:cxn modelId="{C90C35D4-471F-4E3D-9F55-08B58EE703B0}" type="presParOf" srcId="{29E5CE51-F032-4DD1-86EE-401DC60051C2}" destId="{FF9CC54F-9E00-4998-B3E6-E1098180A21E}" srcOrd="1" destOrd="0" presId="urn:microsoft.com/office/officeart/2018/2/layout/IconVerticalSolidList"/>
    <dgm:cxn modelId="{2F447B8C-01CB-4D6A-B9F6-45FC924C0F65}" type="presParOf" srcId="{29E5CE51-F032-4DD1-86EE-401DC60051C2}" destId="{0DB0DB06-6B77-47B6-BC98-A3797BCB4C3F}" srcOrd="2" destOrd="0" presId="urn:microsoft.com/office/officeart/2018/2/layout/IconVerticalSolidList"/>
    <dgm:cxn modelId="{5B427BDA-30DF-4508-A398-FCE91C429628}" type="presParOf" srcId="{0DB0DB06-6B77-47B6-BC98-A3797BCB4C3F}" destId="{0F4A39E8-9F8C-45C8-B1EE-9CC6407AF19B}" srcOrd="0" destOrd="0" presId="urn:microsoft.com/office/officeart/2018/2/layout/IconVerticalSolidList"/>
    <dgm:cxn modelId="{CA320FD5-7B2A-450D-94DC-7A6197D70069}" type="presParOf" srcId="{0DB0DB06-6B77-47B6-BC98-A3797BCB4C3F}" destId="{A6A3E502-4703-4D33-BFBA-8103A44F49B6}" srcOrd="1" destOrd="0" presId="urn:microsoft.com/office/officeart/2018/2/layout/IconVerticalSolidList"/>
    <dgm:cxn modelId="{CEAAAE56-0DB9-4E1E-9094-A14CCB1E5584}" type="presParOf" srcId="{0DB0DB06-6B77-47B6-BC98-A3797BCB4C3F}" destId="{4A8AFE40-8922-4EEE-B64F-9960EAA2E2CD}" srcOrd="2" destOrd="0" presId="urn:microsoft.com/office/officeart/2018/2/layout/IconVerticalSolidList"/>
    <dgm:cxn modelId="{0D0C360E-EED3-4F5E-9EB6-2FBE6408E628}" type="presParOf" srcId="{0DB0DB06-6B77-47B6-BC98-A3797BCB4C3F}" destId="{A93FE404-B37E-4B2E-9BD7-1A8A022C3A59}" srcOrd="3" destOrd="0" presId="urn:microsoft.com/office/officeart/2018/2/layout/IconVerticalSolidList"/>
    <dgm:cxn modelId="{41EB77F0-D66C-4A57-9B11-7A7CF37B09CB}" type="presParOf" srcId="{29E5CE51-F032-4DD1-86EE-401DC60051C2}" destId="{B8856AED-AB02-4912-872A-D1FD6E9B836E}" srcOrd="3" destOrd="0" presId="urn:microsoft.com/office/officeart/2018/2/layout/IconVerticalSolidList"/>
    <dgm:cxn modelId="{E0AF957C-6EDE-460A-8820-153D2B71DFCE}" type="presParOf" srcId="{29E5CE51-F032-4DD1-86EE-401DC60051C2}" destId="{973D7CDF-4B2F-48C4-B6B9-39EA4E93D549}" srcOrd="4" destOrd="0" presId="urn:microsoft.com/office/officeart/2018/2/layout/IconVerticalSolidList"/>
    <dgm:cxn modelId="{AA03AFF4-A93D-4E21-93E2-256AAC641590}" type="presParOf" srcId="{973D7CDF-4B2F-48C4-B6B9-39EA4E93D549}" destId="{D953ADE6-CADD-43E5-A7AB-12981966F288}" srcOrd="0" destOrd="0" presId="urn:microsoft.com/office/officeart/2018/2/layout/IconVerticalSolidList"/>
    <dgm:cxn modelId="{CA95C7CB-1B81-473D-BFC8-D4C87DEE7DAB}" type="presParOf" srcId="{973D7CDF-4B2F-48C4-B6B9-39EA4E93D549}" destId="{301A41D1-7719-4EB1-95DA-771E857A792E}" srcOrd="1" destOrd="0" presId="urn:microsoft.com/office/officeart/2018/2/layout/IconVerticalSolidList"/>
    <dgm:cxn modelId="{4CEA299C-1159-402A-BC62-CD90A3DB0293}" type="presParOf" srcId="{973D7CDF-4B2F-48C4-B6B9-39EA4E93D549}" destId="{707B5876-21B7-459F-AB66-50D81A3CE842}" srcOrd="2" destOrd="0" presId="urn:microsoft.com/office/officeart/2018/2/layout/IconVerticalSolidList"/>
    <dgm:cxn modelId="{58A164E5-B7AB-4917-B6BC-F0337478E052}" type="presParOf" srcId="{973D7CDF-4B2F-48C4-B6B9-39EA4E93D549}" destId="{C11BD5CB-FBCC-419D-87F3-60674CB8A38B}" srcOrd="3" destOrd="0" presId="urn:microsoft.com/office/officeart/2018/2/layout/IconVerticalSolidList"/>
    <dgm:cxn modelId="{020DCA41-6103-4086-8F24-702D9BC68D8E}" type="presParOf" srcId="{29E5CE51-F032-4DD1-86EE-401DC60051C2}" destId="{93E97375-E4DF-4DF6-84CD-47B72F0799B1}" srcOrd="5" destOrd="0" presId="urn:microsoft.com/office/officeart/2018/2/layout/IconVerticalSolidList"/>
    <dgm:cxn modelId="{A3EA8D73-A1B2-45C5-9B05-E1BD50B19A9E}" type="presParOf" srcId="{29E5CE51-F032-4DD1-86EE-401DC60051C2}" destId="{D09BDA4A-0F57-4EC7-AC14-DD8A72780E80}" srcOrd="6" destOrd="0" presId="urn:microsoft.com/office/officeart/2018/2/layout/IconVerticalSolidList"/>
    <dgm:cxn modelId="{BAD8FBE5-F726-49E2-A052-C4EE59CE92EC}" type="presParOf" srcId="{D09BDA4A-0F57-4EC7-AC14-DD8A72780E80}" destId="{848B0B84-36D4-4A0A-AF82-867008EBAF0A}" srcOrd="0" destOrd="0" presId="urn:microsoft.com/office/officeart/2018/2/layout/IconVerticalSolidList"/>
    <dgm:cxn modelId="{C62B9A82-9306-4543-996E-7F89DAE4DCA2}" type="presParOf" srcId="{D09BDA4A-0F57-4EC7-AC14-DD8A72780E80}" destId="{23C23D0D-BC74-43AC-86B2-6215DC44B677}" srcOrd="1" destOrd="0" presId="urn:microsoft.com/office/officeart/2018/2/layout/IconVerticalSolidList"/>
    <dgm:cxn modelId="{80B93F21-ACB2-4D52-A0ED-8564645E68EE}" type="presParOf" srcId="{D09BDA4A-0F57-4EC7-AC14-DD8A72780E80}" destId="{D06B34EC-97A5-403F-8336-ABF6291012FC}" srcOrd="2" destOrd="0" presId="urn:microsoft.com/office/officeart/2018/2/layout/IconVerticalSolidList"/>
    <dgm:cxn modelId="{5E82E86B-D47D-41EA-AFEA-E056BCDA267E}" type="presParOf" srcId="{D09BDA4A-0F57-4EC7-AC14-DD8A72780E80}" destId="{6DF18917-1B68-442F-BE03-9F47CE48A77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CA99D1-F520-4089-A7E0-EBFA0AE72EDB}" type="doc">
      <dgm:prSet loTypeId="urn:microsoft.com/office/officeart/2005/8/layout/cycle5" loCatId="cycle" qsTypeId="urn:microsoft.com/office/officeart/2005/8/quickstyle/simple2" qsCatId="simple" csTypeId="urn:microsoft.com/office/officeart/2005/8/colors/accent6_2" csCatId="accent6"/>
      <dgm:spPr/>
      <dgm:t>
        <a:bodyPr/>
        <a:lstStyle/>
        <a:p>
          <a:endParaRPr lang="en-US"/>
        </a:p>
      </dgm:t>
    </dgm:pt>
    <dgm:pt modelId="{29B86A88-CF66-46B8-A4F6-FBA7788D88E5}">
      <dgm:prSet/>
      <dgm:spPr/>
      <dgm:t>
        <a:bodyPr/>
        <a:lstStyle/>
        <a:p>
          <a:r>
            <a:rPr lang="en-US" dirty="0"/>
            <a:t>First rounds</a:t>
          </a:r>
        </a:p>
      </dgm:t>
    </dgm:pt>
    <dgm:pt modelId="{D924D714-B5C1-4775-9746-8981A9A2A9FF}" type="parTrans" cxnId="{F32B6072-DB96-4F1A-89AF-ACD3890D1C7E}">
      <dgm:prSet/>
      <dgm:spPr/>
      <dgm:t>
        <a:bodyPr/>
        <a:lstStyle/>
        <a:p>
          <a:endParaRPr lang="en-US"/>
        </a:p>
      </dgm:t>
    </dgm:pt>
    <dgm:pt modelId="{11796674-E3B5-4D91-A6C5-DC62AD36E53D}" type="sibTrans" cxnId="{F32B6072-DB96-4F1A-89AF-ACD3890D1C7E}">
      <dgm:prSet/>
      <dgm:spPr/>
      <dgm:t>
        <a:bodyPr/>
        <a:lstStyle/>
        <a:p>
          <a:endParaRPr lang="en-US"/>
        </a:p>
      </dgm:t>
    </dgm:pt>
    <dgm:pt modelId="{4780B64C-14C6-48D9-B9ED-053C41E12E7A}">
      <dgm:prSet/>
      <dgm:spPr/>
      <dgm:t>
        <a:bodyPr/>
        <a:lstStyle/>
        <a:p>
          <a:r>
            <a:rPr lang="en-US" dirty="0"/>
            <a:t>Ongoing work</a:t>
          </a:r>
        </a:p>
      </dgm:t>
    </dgm:pt>
    <dgm:pt modelId="{78766813-DEC9-4D4D-8444-5C0FF37343EA}" type="parTrans" cxnId="{587581DB-999A-4494-8A6F-256309204289}">
      <dgm:prSet/>
      <dgm:spPr/>
      <dgm:t>
        <a:bodyPr/>
        <a:lstStyle/>
        <a:p>
          <a:endParaRPr lang="en-US"/>
        </a:p>
      </dgm:t>
    </dgm:pt>
    <dgm:pt modelId="{75718262-2234-40C3-8B79-585E6DD1C9A2}" type="sibTrans" cxnId="{587581DB-999A-4494-8A6F-256309204289}">
      <dgm:prSet/>
      <dgm:spPr/>
      <dgm:t>
        <a:bodyPr/>
        <a:lstStyle/>
        <a:p>
          <a:endParaRPr lang="en-US"/>
        </a:p>
      </dgm:t>
    </dgm:pt>
    <dgm:pt modelId="{52D6001E-94D4-4C96-9D92-9CFE966BE4FC}" type="pres">
      <dgm:prSet presAssocID="{C5CA99D1-F520-4089-A7E0-EBFA0AE72EDB}" presName="cycle" presStyleCnt="0">
        <dgm:presLayoutVars>
          <dgm:dir/>
          <dgm:resizeHandles val="exact"/>
        </dgm:presLayoutVars>
      </dgm:prSet>
      <dgm:spPr/>
    </dgm:pt>
    <dgm:pt modelId="{220BB511-2D26-42EF-A9C9-CC01065AE2AB}" type="pres">
      <dgm:prSet presAssocID="{29B86A88-CF66-46B8-A4F6-FBA7788D88E5}" presName="node" presStyleLbl="node1" presStyleIdx="0" presStyleCnt="2">
        <dgm:presLayoutVars>
          <dgm:bulletEnabled val="1"/>
        </dgm:presLayoutVars>
      </dgm:prSet>
      <dgm:spPr/>
    </dgm:pt>
    <dgm:pt modelId="{69252DD9-C47B-425A-AE97-5AA67572A113}" type="pres">
      <dgm:prSet presAssocID="{29B86A88-CF66-46B8-A4F6-FBA7788D88E5}" presName="spNode" presStyleCnt="0"/>
      <dgm:spPr/>
    </dgm:pt>
    <dgm:pt modelId="{3322965F-36D2-4940-B0D2-68DB73E08FBB}" type="pres">
      <dgm:prSet presAssocID="{11796674-E3B5-4D91-A6C5-DC62AD36E53D}" presName="sibTrans" presStyleLbl="sibTrans1D1" presStyleIdx="0" presStyleCnt="2"/>
      <dgm:spPr/>
    </dgm:pt>
    <dgm:pt modelId="{D9BE9A59-3214-4FAB-B622-61B4FD05B588}" type="pres">
      <dgm:prSet presAssocID="{4780B64C-14C6-48D9-B9ED-053C41E12E7A}" presName="node" presStyleLbl="node1" presStyleIdx="1" presStyleCnt="2">
        <dgm:presLayoutVars>
          <dgm:bulletEnabled val="1"/>
        </dgm:presLayoutVars>
      </dgm:prSet>
      <dgm:spPr/>
    </dgm:pt>
    <dgm:pt modelId="{DE893DAA-99F2-447E-B931-E08B03802689}" type="pres">
      <dgm:prSet presAssocID="{4780B64C-14C6-48D9-B9ED-053C41E12E7A}" presName="spNode" presStyleCnt="0"/>
      <dgm:spPr/>
    </dgm:pt>
    <dgm:pt modelId="{3C1F49AE-4F7C-4177-B862-F52DD69A27EF}" type="pres">
      <dgm:prSet presAssocID="{75718262-2234-40C3-8B79-585E6DD1C9A2}" presName="sibTrans" presStyleLbl="sibTrans1D1" presStyleIdx="1" presStyleCnt="2"/>
      <dgm:spPr/>
    </dgm:pt>
  </dgm:ptLst>
  <dgm:cxnLst>
    <dgm:cxn modelId="{B82F6507-8506-4E99-84FF-1AF9A13BC5DE}" type="presOf" srcId="{11796674-E3B5-4D91-A6C5-DC62AD36E53D}" destId="{3322965F-36D2-4940-B0D2-68DB73E08FBB}" srcOrd="0" destOrd="0" presId="urn:microsoft.com/office/officeart/2005/8/layout/cycle5"/>
    <dgm:cxn modelId="{5BE2B916-2AAE-4B74-A566-A3905D23EB90}" type="presOf" srcId="{75718262-2234-40C3-8B79-585E6DD1C9A2}" destId="{3C1F49AE-4F7C-4177-B862-F52DD69A27EF}" srcOrd="0" destOrd="0" presId="urn:microsoft.com/office/officeart/2005/8/layout/cycle5"/>
    <dgm:cxn modelId="{B7AE6C5C-C856-41B1-9264-C0E0416124EA}" type="presOf" srcId="{4780B64C-14C6-48D9-B9ED-053C41E12E7A}" destId="{D9BE9A59-3214-4FAB-B622-61B4FD05B588}" srcOrd="0" destOrd="0" presId="urn:microsoft.com/office/officeart/2005/8/layout/cycle5"/>
    <dgm:cxn modelId="{11F7F34C-707E-43DB-A347-7D22E246888B}" type="presOf" srcId="{29B86A88-CF66-46B8-A4F6-FBA7788D88E5}" destId="{220BB511-2D26-42EF-A9C9-CC01065AE2AB}" srcOrd="0" destOrd="0" presId="urn:microsoft.com/office/officeart/2005/8/layout/cycle5"/>
    <dgm:cxn modelId="{F32B6072-DB96-4F1A-89AF-ACD3890D1C7E}" srcId="{C5CA99D1-F520-4089-A7E0-EBFA0AE72EDB}" destId="{29B86A88-CF66-46B8-A4F6-FBA7788D88E5}" srcOrd="0" destOrd="0" parTransId="{D924D714-B5C1-4775-9746-8981A9A2A9FF}" sibTransId="{11796674-E3B5-4D91-A6C5-DC62AD36E53D}"/>
    <dgm:cxn modelId="{C115BBD5-F7A2-4CB2-8D49-C3F39ADA4FD7}" type="presOf" srcId="{C5CA99D1-F520-4089-A7E0-EBFA0AE72EDB}" destId="{52D6001E-94D4-4C96-9D92-9CFE966BE4FC}" srcOrd="0" destOrd="0" presId="urn:microsoft.com/office/officeart/2005/8/layout/cycle5"/>
    <dgm:cxn modelId="{587581DB-999A-4494-8A6F-256309204289}" srcId="{C5CA99D1-F520-4089-A7E0-EBFA0AE72EDB}" destId="{4780B64C-14C6-48D9-B9ED-053C41E12E7A}" srcOrd="1" destOrd="0" parTransId="{78766813-DEC9-4D4D-8444-5C0FF37343EA}" sibTransId="{75718262-2234-40C3-8B79-585E6DD1C9A2}"/>
    <dgm:cxn modelId="{796B88A9-1876-434E-8BA3-56D2E7DFEB2D}" type="presParOf" srcId="{52D6001E-94D4-4C96-9D92-9CFE966BE4FC}" destId="{220BB511-2D26-42EF-A9C9-CC01065AE2AB}" srcOrd="0" destOrd="0" presId="urn:microsoft.com/office/officeart/2005/8/layout/cycle5"/>
    <dgm:cxn modelId="{1C786A25-CEF3-4B31-A612-9245C92FD55A}" type="presParOf" srcId="{52D6001E-94D4-4C96-9D92-9CFE966BE4FC}" destId="{69252DD9-C47B-425A-AE97-5AA67572A113}" srcOrd="1" destOrd="0" presId="urn:microsoft.com/office/officeart/2005/8/layout/cycle5"/>
    <dgm:cxn modelId="{7E52E8D0-DA9F-485D-BED4-9CA7FA442B9E}" type="presParOf" srcId="{52D6001E-94D4-4C96-9D92-9CFE966BE4FC}" destId="{3322965F-36D2-4940-B0D2-68DB73E08FBB}" srcOrd="2" destOrd="0" presId="urn:microsoft.com/office/officeart/2005/8/layout/cycle5"/>
    <dgm:cxn modelId="{2E2A5404-B526-415E-95EC-85C62912EECB}" type="presParOf" srcId="{52D6001E-94D4-4C96-9D92-9CFE966BE4FC}" destId="{D9BE9A59-3214-4FAB-B622-61B4FD05B588}" srcOrd="3" destOrd="0" presId="urn:microsoft.com/office/officeart/2005/8/layout/cycle5"/>
    <dgm:cxn modelId="{C016EF08-7EA1-4313-88C9-43D081B4335A}" type="presParOf" srcId="{52D6001E-94D4-4C96-9D92-9CFE966BE4FC}" destId="{DE893DAA-99F2-447E-B931-E08B03802689}" srcOrd="4" destOrd="0" presId="urn:microsoft.com/office/officeart/2005/8/layout/cycle5"/>
    <dgm:cxn modelId="{33000A55-16CE-4EE1-8D78-CC3EAC6AC6E4}" type="presParOf" srcId="{52D6001E-94D4-4C96-9D92-9CFE966BE4FC}" destId="{3C1F49AE-4F7C-4177-B862-F52DD69A27EF}"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4B5D3-5FD2-4823-8080-FA2F93670073}">
      <dsp:nvSpPr>
        <dsp:cNvPr id="0" name=""/>
        <dsp:cNvSpPr/>
      </dsp:nvSpPr>
      <dsp:spPr>
        <a:xfrm>
          <a:off x="0" y="1536"/>
          <a:ext cx="5220430" cy="778567"/>
        </a:xfrm>
        <a:prstGeom prst="roundRect">
          <a:avLst>
            <a:gd name="adj" fmla="val 10000"/>
          </a:avLst>
        </a:prstGeom>
        <a:solidFill>
          <a:schemeClr val="bg1">
            <a:lumMod val="95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4C420EF-6585-40BC-A18D-9088A74504C2}">
      <dsp:nvSpPr>
        <dsp:cNvPr id="0" name=""/>
        <dsp:cNvSpPr/>
      </dsp:nvSpPr>
      <dsp:spPr>
        <a:xfrm>
          <a:off x="235516" y="176713"/>
          <a:ext cx="428212" cy="4282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1398FC-902F-4F48-B6A1-D9903947D6EB}">
      <dsp:nvSpPr>
        <dsp:cNvPr id="0" name=""/>
        <dsp:cNvSpPr/>
      </dsp:nvSpPr>
      <dsp:spPr>
        <a:xfrm>
          <a:off x="899245" y="1536"/>
          <a:ext cx="4321184" cy="77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98" tIns="82398" rIns="82398" bIns="82398" numCol="1" spcCol="1270" anchor="ctr" anchorCtr="0">
          <a:noAutofit/>
        </a:bodyPr>
        <a:lstStyle/>
        <a:p>
          <a:pPr marL="0" lvl="0" indent="0" algn="l" defTabSz="977900">
            <a:lnSpc>
              <a:spcPct val="100000"/>
            </a:lnSpc>
            <a:spcBef>
              <a:spcPct val="0"/>
            </a:spcBef>
            <a:spcAft>
              <a:spcPct val="35000"/>
            </a:spcAft>
            <a:buNone/>
          </a:pPr>
          <a:r>
            <a:rPr lang="en-US" sz="2200" kern="1200" dirty="0"/>
            <a:t>Introduction / Purpose </a:t>
          </a:r>
        </a:p>
      </dsp:txBody>
      <dsp:txXfrm>
        <a:off x="899245" y="1536"/>
        <a:ext cx="4321184" cy="778567"/>
      </dsp:txXfrm>
    </dsp:sp>
    <dsp:sp modelId="{0F4A39E8-9F8C-45C8-B1EE-9CC6407AF19B}">
      <dsp:nvSpPr>
        <dsp:cNvPr id="0" name=""/>
        <dsp:cNvSpPr/>
      </dsp:nvSpPr>
      <dsp:spPr>
        <a:xfrm>
          <a:off x="0" y="974746"/>
          <a:ext cx="5220430" cy="778567"/>
        </a:xfrm>
        <a:prstGeom prst="roundRect">
          <a:avLst>
            <a:gd name="adj" fmla="val 10000"/>
          </a:avLst>
        </a:prstGeom>
        <a:solidFill>
          <a:schemeClr val="bg1">
            <a:lumMod val="95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6A3E502-4703-4D33-BFBA-8103A44F49B6}">
      <dsp:nvSpPr>
        <dsp:cNvPr id="0" name=""/>
        <dsp:cNvSpPr/>
      </dsp:nvSpPr>
      <dsp:spPr>
        <a:xfrm>
          <a:off x="235516" y="1149923"/>
          <a:ext cx="428212" cy="4282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93FE404-B37E-4B2E-9BD7-1A8A022C3A59}">
      <dsp:nvSpPr>
        <dsp:cNvPr id="0" name=""/>
        <dsp:cNvSpPr/>
      </dsp:nvSpPr>
      <dsp:spPr>
        <a:xfrm>
          <a:off x="899245" y="974746"/>
          <a:ext cx="4321184" cy="77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98" tIns="82398" rIns="82398" bIns="82398" numCol="1" spcCol="1270" anchor="ctr" anchorCtr="0">
          <a:noAutofit/>
        </a:bodyPr>
        <a:lstStyle/>
        <a:p>
          <a:pPr marL="0" lvl="0" indent="0" algn="l" defTabSz="977900">
            <a:lnSpc>
              <a:spcPct val="100000"/>
            </a:lnSpc>
            <a:spcBef>
              <a:spcPct val="0"/>
            </a:spcBef>
            <a:spcAft>
              <a:spcPct val="35000"/>
            </a:spcAft>
            <a:buNone/>
          </a:pPr>
          <a:r>
            <a:rPr lang="en-US" sz="2200" kern="1200" dirty="0"/>
            <a:t>Categories</a:t>
          </a:r>
        </a:p>
      </dsp:txBody>
      <dsp:txXfrm>
        <a:off x="899245" y="974746"/>
        <a:ext cx="4321184" cy="778567"/>
      </dsp:txXfrm>
    </dsp:sp>
    <dsp:sp modelId="{D953ADE6-CADD-43E5-A7AB-12981966F288}">
      <dsp:nvSpPr>
        <dsp:cNvPr id="0" name=""/>
        <dsp:cNvSpPr/>
      </dsp:nvSpPr>
      <dsp:spPr>
        <a:xfrm>
          <a:off x="0" y="1947955"/>
          <a:ext cx="5220430" cy="778567"/>
        </a:xfrm>
        <a:prstGeom prst="roundRect">
          <a:avLst>
            <a:gd name="adj" fmla="val 10000"/>
          </a:avLst>
        </a:prstGeom>
        <a:solidFill>
          <a:schemeClr val="bg1">
            <a:lumMod val="95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1A41D1-7719-4EB1-95DA-771E857A792E}">
      <dsp:nvSpPr>
        <dsp:cNvPr id="0" name=""/>
        <dsp:cNvSpPr/>
      </dsp:nvSpPr>
      <dsp:spPr>
        <a:xfrm>
          <a:off x="235516" y="2123133"/>
          <a:ext cx="428212" cy="4282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11BD5CB-FBCC-419D-87F3-60674CB8A38B}">
      <dsp:nvSpPr>
        <dsp:cNvPr id="0" name=""/>
        <dsp:cNvSpPr/>
      </dsp:nvSpPr>
      <dsp:spPr>
        <a:xfrm>
          <a:off x="899245" y="1947955"/>
          <a:ext cx="4321184" cy="77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98" tIns="82398" rIns="82398" bIns="82398" numCol="1" spcCol="1270" anchor="ctr" anchorCtr="0">
          <a:noAutofit/>
        </a:bodyPr>
        <a:lstStyle/>
        <a:p>
          <a:pPr marL="0" lvl="0" indent="0" algn="l" defTabSz="977900">
            <a:lnSpc>
              <a:spcPct val="100000"/>
            </a:lnSpc>
            <a:spcBef>
              <a:spcPct val="0"/>
            </a:spcBef>
            <a:spcAft>
              <a:spcPct val="35000"/>
            </a:spcAft>
            <a:buNone/>
          </a:pPr>
          <a:r>
            <a:rPr lang="en-US" sz="2200" kern="1200" dirty="0"/>
            <a:t>Expectations and Considerations</a:t>
          </a:r>
        </a:p>
      </dsp:txBody>
      <dsp:txXfrm>
        <a:off x="899245" y="1947955"/>
        <a:ext cx="4321184" cy="778567"/>
      </dsp:txXfrm>
    </dsp:sp>
    <dsp:sp modelId="{848B0B84-36D4-4A0A-AF82-867008EBAF0A}">
      <dsp:nvSpPr>
        <dsp:cNvPr id="0" name=""/>
        <dsp:cNvSpPr/>
      </dsp:nvSpPr>
      <dsp:spPr>
        <a:xfrm>
          <a:off x="0" y="2921165"/>
          <a:ext cx="5220430" cy="778567"/>
        </a:xfrm>
        <a:prstGeom prst="roundRect">
          <a:avLst>
            <a:gd name="adj" fmla="val 10000"/>
          </a:avLst>
        </a:prstGeom>
        <a:solidFill>
          <a:schemeClr val="bg1">
            <a:lumMod val="95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3C23D0D-BC74-43AC-86B2-6215DC44B677}">
      <dsp:nvSpPr>
        <dsp:cNvPr id="0" name=""/>
        <dsp:cNvSpPr/>
      </dsp:nvSpPr>
      <dsp:spPr>
        <a:xfrm>
          <a:off x="235516" y="3096343"/>
          <a:ext cx="428212" cy="4282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F18917-1B68-442F-BE03-9F47CE48A77A}">
      <dsp:nvSpPr>
        <dsp:cNvPr id="0" name=""/>
        <dsp:cNvSpPr/>
      </dsp:nvSpPr>
      <dsp:spPr>
        <a:xfrm>
          <a:off x="899245" y="2921165"/>
          <a:ext cx="4321184" cy="77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398" tIns="82398" rIns="82398" bIns="82398" numCol="1" spcCol="1270" anchor="ctr" anchorCtr="0">
          <a:noAutofit/>
        </a:bodyPr>
        <a:lstStyle/>
        <a:p>
          <a:pPr marL="0" lvl="0" indent="0" algn="l" defTabSz="977900">
            <a:lnSpc>
              <a:spcPct val="100000"/>
            </a:lnSpc>
            <a:spcBef>
              <a:spcPct val="0"/>
            </a:spcBef>
            <a:spcAft>
              <a:spcPct val="35000"/>
            </a:spcAft>
            <a:buNone/>
          </a:pPr>
          <a:r>
            <a:rPr lang="en-US" sz="2200" kern="1200"/>
            <a:t>Accountability</a:t>
          </a:r>
        </a:p>
      </dsp:txBody>
      <dsp:txXfrm>
        <a:off x="899245" y="2921165"/>
        <a:ext cx="4321184" cy="778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BB511-2D26-42EF-A9C9-CC01065AE2AB}">
      <dsp:nvSpPr>
        <dsp:cNvPr id="0" name=""/>
        <dsp:cNvSpPr/>
      </dsp:nvSpPr>
      <dsp:spPr>
        <a:xfrm>
          <a:off x="255" y="1135764"/>
          <a:ext cx="2174378" cy="1413345"/>
        </a:xfrm>
        <a:prstGeom prst="round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First rounds</a:t>
          </a:r>
        </a:p>
      </dsp:txBody>
      <dsp:txXfrm>
        <a:off x="69249" y="1204758"/>
        <a:ext cx="2036390" cy="1275357"/>
      </dsp:txXfrm>
    </dsp:sp>
    <dsp:sp modelId="{3322965F-36D2-4940-B0D2-68DB73E08FBB}">
      <dsp:nvSpPr>
        <dsp:cNvPr id="0" name=""/>
        <dsp:cNvSpPr/>
      </dsp:nvSpPr>
      <dsp:spPr>
        <a:xfrm>
          <a:off x="1087444" y="643882"/>
          <a:ext cx="2397109" cy="2397109"/>
        </a:xfrm>
        <a:custGeom>
          <a:avLst/>
          <a:gdLst/>
          <a:ahLst/>
          <a:cxnLst/>
          <a:rect l="0" t="0" r="0" b="0"/>
          <a:pathLst>
            <a:path>
              <a:moveTo>
                <a:pt x="504934" y="221096"/>
              </a:moveTo>
              <a:arcTo wR="1198554" hR="1198554" stAng="14078392" swAng="4243216"/>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9BE9A59-3214-4FAB-B622-61B4FD05B588}">
      <dsp:nvSpPr>
        <dsp:cNvPr id="0" name=""/>
        <dsp:cNvSpPr/>
      </dsp:nvSpPr>
      <dsp:spPr>
        <a:xfrm>
          <a:off x="2397365" y="1135764"/>
          <a:ext cx="2174378" cy="1413345"/>
        </a:xfrm>
        <a:prstGeom prst="round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Ongoing work</a:t>
          </a:r>
        </a:p>
      </dsp:txBody>
      <dsp:txXfrm>
        <a:off x="2466359" y="1204758"/>
        <a:ext cx="2036390" cy="1275357"/>
      </dsp:txXfrm>
    </dsp:sp>
    <dsp:sp modelId="{3C1F49AE-4F7C-4177-B862-F52DD69A27EF}">
      <dsp:nvSpPr>
        <dsp:cNvPr id="0" name=""/>
        <dsp:cNvSpPr/>
      </dsp:nvSpPr>
      <dsp:spPr>
        <a:xfrm>
          <a:off x="1087444" y="643882"/>
          <a:ext cx="2397109" cy="2397109"/>
        </a:xfrm>
        <a:custGeom>
          <a:avLst/>
          <a:gdLst/>
          <a:ahLst/>
          <a:cxnLst/>
          <a:rect l="0" t="0" r="0" b="0"/>
          <a:pathLst>
            <a:path>
              <a:moveTo>
                <a:pt x="1892175" y="2176013"/>
              </a:moveTo>
              <a:arcTo wR="1198554" hR="1198554" stAng="3278392" swAng="4243216"/>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4D7F6-0A26-488A-A0EA-1D7E0BD1E877}" type="datetimeFigureOut">
              <a:rPr lang="en-US" smtClean="0"/>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2AB04-F687-4629-949C-168D4F6DE994}" type="slidenum">
              <a:rPr lang="en-US" smtClean="0"/>
              <a:t>‹#›</a:t>
            </a:fld>
            <a:endParaRPr lang="en-US"/>
          </a:p>
        </p:txBody>
      </p:sp>
    </p:spTree>
    <p:extLst>
      <p:ext uri="{BB962C8B-B14F-4D97-AF65-F5344CB8AC3E}">
        <p14:creationId xmlns:p14="http://schemas.microsoft.com/office/powerpoint/2010/main" val="277109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Needed:</a:t>
            </a:r>
          </a:p>
          <a:p>
            <a:endParaRPr lang="en-US" dirty="0"/>
          </a:p>
          <a:p>
            <a:r>
              <a:rPr lang="en-US" dirty="0"/>
              <a:t>- Colored index cards </a:t>
            </a:r>
          </a:p>
          <a:p>
            <a:pPr marL="171450" indent="-171450">
              <a:buFontTx/>
              <a:buChar char="-"/>
            </a:pPr>
            <a:r>
              <a:rPr lang="en-US" dirty="0"/>
              <a:t>Email sign up cards</a:t>
            </a:r>
          </a:p>
          <a:p>
            <a:pPr marL="171450" indent="-171450">
              <a:buFontTx/>
              <a:buChar char="-"/>
            </a:pPr>
            <a:r>
              <a:rPr lang="en-US" dirty="0"/>
              <a:t>2 page handout</a:t>
            </a:r>
          </a:p>
          <a:p>
            <a:pPr marL="171450" indent="-171450">
              <a:buFontTx/>
              <a:buChar char="-"/>
            </a:pPr>
            <a:r>
              <a:rPr lang="en-US" dirty="0"/>
              <a:t>____ Copies of the workbook</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E9D2AB04-F687-4629-949C-168D4F6DE994}" type="slidenum">
              <a:rPr lang="en-US" smtClean="0"/>
              <a:t>1</a:t>
            </a:fld>
            <a:endParaRPr lang="en-US"/>
          </a:p>
        </p:txBody>
      </p:sp>
    </p:spTree>
    <p:extLst>
      <p:ext uri="{BB962C8B-B14F-4D97-AF65-F5344CB8AC3E}">
        <p14:creationId xmlns:p14="http://schemas.microsoft.com/office/powerpoint/2010/main" val="3948979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a:t>
            </a:r>
          </a:p>
          <a:p>
            <a:r>
              <a:rPr lang="en-US" dirty="0"/>
              <a:t>Compliance training:</a:t>
            </a:r>
          </a:p>
          <a:p>
            <a:pPr marL="171450" indent="-171450">
              <a:buFont typeface="Arial" panose="020B0604020202020204" pitchFamily="34" charset="0"/>
              <a:buChar char="•"/>
            </a:pPr>
            <a:r>
              <a:rPr lang="en-US" dirty="0"/>
              <a:t>Universal precautions / blood borne pathogens</a:t>
            </a:r>
          </a:p>
          <a:p>
            <a:pPr marL="171450" indent="-171450">
              <a:buFont typeface="Arial" panose="020B0604020202020204" pitchFamily="34" charset="0"/>
              <a:buChar char="•"/>
            </a:pPr>
            <a:r>
              <a:rPr lang="en-US" dirty="0"/>
              <a:t>CPR / First Aid</a:t>
            </a:r>
          </a:p>
          <a:p>
            <a:pPr marL="171450" indent="-171450">
              <a:buFont typeface="Arial" panose="020B0604020202020204" pitchFamily="34" charset="0"/>
              <a:buChar char="•"/>
            </a:pPr>
            <a:r>
              <a:rPr lang="en-US" dirty="0"/>
              <a:t>Internal regulations - </a:t>
            </a:r>
          </a:p>
          <a:p>
            <a:pPr marL="0" indent="0">
              <a:buFont typeface="Arial" panose="020B0604020202020204" pitchFamily="34" charset="0"/>
              <a:buNone/>
            </a:pPr>
            <a:r>
              <a:rPr lang="en-US" dirty="0"/>
              <a:t>Instructional training:</a:t>
            </a:r>
          </a:p>
          <a:p>
            <a:pPr marL="171450" indent="-171450">
              <a:buFont typeface="Arial" panose="020B0604020202020204" pitchFamily="34" charset="0"/>
              <a:buChar char="•"/>
            </a:pPr>
            <a:r>
              <a:rPr lang="en-US" dirty="0"/>
              <a:t>Curriculum / lesson planning</a:t>
            </a:r>
          </a:p>
          <a:p>
            <a:pPr marL="171450" indent="-171450">
              <a:buFont typeface="Arial" panose="020B0604020202020204" pitchFamily="34" charset="0"/>
              <a:buChar char="•"/>
            </a:pPr>
            <a:r>
              <a:rPr lang="en-US" dirty="0"/>
              <a:t>Assessment strategies</a:t>
            </a:r>
          </a:p>
          <a:p>
            <a:pPr marL="171450" indent="-171450">
              <a:buFont typeface="Arial" panose="020B0604020202020204" pitchFamily="34" charset="0"/>
              <a:buChar char="•"/>
            </a:pPr>
            <a:r>
              <a:rPr lang="en-US" dirty="0"/>
              <a:t>Instructional strategies</a:t>
            </a:r>
          </a:p>
          <a:p>
            <a:pPr marL="0" indent="0">
              <a:buFont typeface="Arial" panose="020B0604020202020204" pitchFamily="34" charset="0"/>
              <a:buNone/>
            </a:pPr>
            <a:r>
              <a:rPr lang="en-US" dirty="0"/>
              <a:t>Leadership Training:</a:t>
            </a:r>
          </a:p>
          <a:p>
            <a:pPr marL="171450" indent="-171450">
              <a:buFont typeface="Arial" panose="020B0604020202020204" pitchFamily="34" charset="0"/>
              <a:buChar char="•"/>
            </a:pPr>
            <a:r>
              <a:rPr lang="en-US" dirty="0"/>
              <a:t>Communication /feedback</a:t>
            </a:r>
          </a:p>
          <a:p>
            <a:pPr marL="171450" indent="-171450">
              <a:buFont typeface="Arial" panose="020B0604020202020204" pitchFamily="34" charset="0"/>
              <a:buChar char="•"/>
            </a:pPr>
            <a:r>
              <a:rPr lang="en-US" dirty="0"/>
              <a:t>Solution focused / Empowerment</a:t>
            </a:r>
          </a:p>
          <a:p>
            <a:pPr marL="171450" indent="-171450">
              <a:buFont typeface="Arial" panose="020B0604020202020204" pitchFamily="34" charset="0"/>
              <a:buChar char="•"/>
            </a:pPr>
            <a:r>
              <a:rPr lang="en-US"/>
              <a:t>Delegating</a:t>
            </a:r>
            <a:endParaRPr lang="en-US" dirty="0"/>
          </a:p>
          <a:p>
            <a:pPr marL="0" indent="0">
              <a:buFont typeface="Arial" panose="020B0604020202020204" pitchFamily="34" charset="0"/>
              <a:buNone/>
            </a:pPr>
            <a:endParaRPr lang="en-US" dirty="0"/>
          </a:p>
          <a:p>
            <a:r>
              <a:rPr lang="en-US" dirty="0"/>
              <a:t>Try to begin by being strength based. In what areas is your staff already doing well in.  Talk about the science of momentum</a:t>
            </a:r>
          </a:p>
        </p:txBody>
      </p:sp>
      <p:sp>
        <p:nvSpPr>
          <p:cNvPr id="4" name="Slide Number Placeholder 3"/>
          <p:cNvSpPr>
            <a:spLocks noGrp="1"/>
          </p:cNvSpPr>
          <p:nvPr>
            <p:ph type="sldNum" sz="quarter" idx="5"/>
          </p:nvPr>
        </p:nvSpPr>
        <p:spPr/>
        <p:txBody>
          <a:bodyPr/>
          <a:lstStyle/>
          <a:p>
            <a:fld id="{E9D2AB04-F687-4629-949C-168D4F6DE994}" type="slidenum">
              <a:rPr lang="en-US" smtClean="0"/>
              <a:t>12</a:t>
            </a:fld>
            <a:endParaRPr lang="en-US"/>
          </a:p>
        </p:txBody>
      </p:sp>
    </p:spTree>
    <p:extLst>
      <p:ext uri="{BB962C8B-B14F-4D97-AF65-F5344CB8AC3E}">
        <p14:creationId xmlns:p14="http://schemas.microsoft.com/office/powerpoint/2010/main" val="18881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way to start each school year. I put aside dedicated time at the beginning and always provided time for the teams to work them every year thereafter with a deadline for when to turn them in.</a:t>
            </a:r>
          </a:p>
          <a:p>
            <a:endParaRPr lang="en-US" dirty="0"/>
          </a:p>
          <a:p>
            <a:r>
              <a:rPr lang="en-US" dirty="0"/>
              <a:t>Majority of conflicts in the workplace are due to culture…</a:t>
            </a:r>
          </a:p>
          <a:p>
            <a:r>
              <a:rPr lang="en-US" dirty="0"/>
              <a:t>Culture Grid:</a:t>
            </a:r>
          </a:p>
          <a:p>
            <a:r>
              <a:rPr lang="en-US" dirty="0"/>
              <a:t>What areas would you choose to pull out and look at that might effect your teams?</a:t>
            </a:r>
          </a:p>
          <a:p>
            <a:r>
              <a:rPr lang="en-US" dirty="0"/>
              <a:t>Might want to collect the culture grid from each team and refer back to as needed</a:t>
            </a:r>
          </a:p>
          <a:p>
            <a:endParaRPr lang="en-US" dirty="0"/>
          </a:p>
          <a:p>
            <a:r>
              <a:rPr lang="en-US" dirty="0"/>
              <a:t>Some staff will like it and others will not. Why might that be?</a:t>
            </a:r>
          </a:p>
        </p:txBody>
      </p:sp>
      <p:sp>
        <p:nvSpPr>
          <p:cNvPr id="4" name="Slide Number Placeholder 3"/>
          <p:cNvSpPr>
            <a:spLocks noGrp="1"/>
          </p:cNvSpPr>
          <p:nvPr>
            <p:ph type="sldNum" sz="quarter" idx="5"/>
          </p:nvPr>
        </p:nvSpPr>
        <p:spPr/>
        <p:txBody>
          <a:bodyPr/>
          <a:lstStyle/>
          <a:p>
            <a:fld id="{E9D2AB04-F687-4629-949C-168D4F6DE994}" type="slidenum">
              <a:rPr lang="en-US" smtClean="0"/>
              <a:t>13</a:t>
            </a:fld>
            <a:endParaRPr lang="en-US"/>
          </a:p>
        </p:txBody>
      </p:sp>
    </p:spTree>
    <p:extLst>
      <p:ext uri="{BB962C8B-B14F-4D97-AF65-F5344CB8AC3E}">
        <p14:creationId xmlns:p14="http://schemas.microsoft.com/office/powerpoint/2010/main" val="3651210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“one and done”</a:t>
            </a:r>
          </a:p>
          <a:p>
            <a:r>
              <a:rPr lang="en-US" dirty="0"/>
              <a:t>Manage Expectations initially</a:t>
            </a:r>
          </a:p>
          <a:p>
            <a:r>
              <a:rPr lang="en-US" dirty="0"/>
              <a:t>Will see each team on a scale from </a:t>
            </a:r>
            <a:r>
              <a:rPr lang="en-US"/>
              <a:t>very organized </a:t>
            </a:r>
            <a:r>
              <a:rPr lang="en-US" dirty="0"/>
              <a:t>to somewhat organized to not organized at all.</a:t>
            </a:r>
          </a:p>
        </p:txBody>
      </p:sp>
      <p:sp>
        <p:nvSpPr>
          <p:cNvPr id="4" name="Slide Number Placeholder 3"/>
          <p:cNvSpPr>
            <a:spLocks noGrp="1"/>
          </p:cNvSpPr>
          <p:nvPr>
            <p:ph type="sldNum" sz="quarter" idx="5"/>
          </p:nvPr>
        </p:nvSpPr>
        <p:spPr/>
        <p:txBody>
          <a:bodyPr/>
          <a:lstStyle/>
          <a:p>
            <a:fld id="{E9D2AB04-F687-4629-949C-168D4F6DE994}" type="slidenum">
              <a:rPr lang="en-US" smtClean="0"/>
              <a:t>14</a:t>
            </a:fld>
            <a:endParaRPr lang="en-US"/>
          </a:p>
        </p:txBody>
      </p:sp>
    </p:spTree>
    <p:extLst>
      <p:ext uri="{BB962C8B-B14F-4D97-AF65-F5344CB8AC3E}">
        <p14:creationId xmlns:p14="http://schemas.microsoft.com/office/powerpoint/2010/main" val="28578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do they have to be that explicit? Answer no, however the clearer the better</a:t>
            </a:r>
          </a:p>
          <a:p>
            <a:r>
              <a:rPr lang="en-US" dirty="0"/>
              <a:t>Crucial Conversations, pg. 184</a:t>
            </a:r>
          </a:p>
          <a:p>
            <a:r>
              <a:rPr lang="en-US" dirty="0"/>
              <a:t>- If you don’t make an actual assignment to an actual person, there’s a good chance nothing will ever come of the work</a:t>
            </a:r>
          </a:p>
          <a:p>
            <a:pPr marL="171450" indent="-171450">
              <a:buFontTx/>
              <a:buChar char="-"/>
            </a:pPr>
            <a:r>
              <a:rPr lang="en-US" dirty="0"/>
              <a:t>“we” when it come to assignments actually means “not me” or it can lead to partners thinking that others will </a:t>
            </a:r>
            <a:r>
              <a:rPr lang="en-US" dirty="0" err="1"/>
              <a:t>tak</a:t>
            </a:r>
            <a:r>
              <a:rPr lang="en-US" dirty="0"/>
              <a:t> on the responsibility</a:t>
            </a:r>
          </a:p>
          <a:p>
            <a:pPr marL="171450" indent="-171450">
              <a:buFontTx/>
              <a:buChar char="-"/>
            </a:pPr>
            <a:endParaRPr lang="en-US" dirty="0"/>
          </a:p>
          <a:p>
            <a:pPr marL="0" indent="0">
              <a:buFontTx/>
              <a:buNone/>
            </a:pPr>
            <a:r>
              <a:rPr lang="en-US" dirty="0"/>
              <a:t>If teams have trouble coming up with ideas. Give them the strategy of “contrasting” or thinking about what they don’t want.</a:t>
            </a:r>
          </a:p>
          <a:p>
            <a:pPr marL="0" indent="0">
              <a:buFontTx/>
              <a:buNone/>
            </a:pPr>
            <a:r>
              <a:rPr lang="en-US" dirty="0"/>
              <a:t>Make sure staff get as concrete as possible. “What would it look like or sound like if it was happening in the classroom?” </a:t>
            </a:r>
          </a:p>
        </p:txBody>
      </p:sp>
      <p:sp>
        <p:nvSpPr>
          <p:cNvPr id="4" name="Slide Number Placeholder 3"/>
          <p:cNvSpPr>
            <a:spLocks noGrp="1"/>
          </p:cNvSpPr>
          <p:nvPr>
            <p:ph type="sldNum" sz="quarter" idx="5"/>
          </p:nvPr>
        </p:nvSpPr>
        <p:spPr/>
        <p:txBody>
          <a:bodyPr/>
          <a:lstStyle/>
          <a:p>
            <a:fld id="{E9D2AB04-F687-4629-949C-168D4F6DE994}" type="slidenum">
              <a:rPr lang="en-US" smtClean="0"/>
              <a:t>15</a:t>
            </a:fld>
            <a:endParaRPr lang="en-US"/>
          </a:p>
        </p:txBody>
      </p:sp>
    </p:spTree>
    <p:extLst>
      <p:ext uri="{BB962C8B-B14F-4D97-AF65-F5344CB8AC3E}">
        <p14:creationId xmlns:p14="http://schemas.microsoft.com/office/powerpoint/2010/main" val="2427147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if but a when</a:t>
            </a:r>
          </a:p>
        </p:txBody>
      </p:sp>
      <p:sp>
        <p:nvSpPr>
          <p:cNvPr id="4" name="Slide Number Placeholder 3"/>
          <p:cNvSpPr>
            <a:spLocks noGrp="1"/>
          </p:cNvSpPr>
          <p:nvPr>
            <p:ph type="sldNum" sz="quarter" idx="5"/>
          </p:nvPr>
        </p:nvSpPr>
        <p:spPr/>
        <p:txBody>
          <a:bodyPr/>
          <a:lstStyle/>
          <a:p>
            <a:fld id="{E9D2AB04-F687-4629-949C-168D4F6DE994}" type="slidenum">
              <a:rPr lang="en-US" smtClean="0"/>
              <a:t>16</a:t>
            </a:fld>
            <a:endParaRPr lang="en-US"/>
          </a:p>
        </p:txBody>
      </p:sp>
    </p:spTree>
    <p:extLst>
      <p:ext uri="{BB962C8B-B14F-4D97-AF65-F5344CB8AC3E}">
        <p14:creationId xmlns:p14="http://schemas.microsoft.com/office/powerpoint/2010/main" val="394678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if but a when</a:t>
            </a:r>
          </a:p>
          <a:p>
            <a:r>
              <a:rPr lang="en-US" dirty="0"/>
              <a:t>Shifts the way we respond which shifts the way teams respond to each other</a:t>
            </a:r>
          </a:p>
          <a:p>
            <a:endParaRPr lang="en-US" dirty="0"/>
          </a:p>
          <a:p>
            <a:pPr marL="0" indent="0">
              <a:buFont typeface="Arial" panose="020B0604020202020204" pitchFamily="34" charset="0"/>
              <a:buNone/>
            </a:pPr>
            <a:r>
              <a:rPr lang="en-US" dirty="0"/>
              <a:t>When a partner within the team does not follow through with the agreement . Ex: continues to come back from break late. We often fall into the “why aren’t you back from break on time conversation” which can go around and around (Crucial Conversations, pg. 200), because it continues to look at the original problem. Instead, if there is a pattern, you need to address the bigger issue. The conversation isn’t around tardiness but rather about their failure to keep a commitment. Due to repeated issues, trust and respect are now at stake.  </a:t>
            </a:r>
          </a:p>
          <a:p>
            <a:pPr marL="0" indent="0">
              <a:buFont typeface="Arial" panose="020B0604020202020204" pitchFamily="34" charset="0"/>
              <a:buNone/>
            </a:pPr>
            <a:endParaRPr lang="en-US" dirty="0"/>
          </a:p>
          <a:p>
            <a:r>
              <a:rPr lang="en-US" dirty="0"/>
              <a:t>I do not go in and solve right away. Instead I have staff:</a:t>
            </a:r>
          </a:p>
          <a:p>
            <a:r>
              <a:rPr lang="en-US" dirty="0"/>
              <a:t>* Review the agreements to see if they were clear enough</a:t>
            </a:r>
          </a:p>
          <a:p>
            <a:pPr marL="171450" indent="-171450">
              <a:buFont typeface="Arial" panose="020B0604020202020204" pitchFamily="34" charset="0"/>
              <a:buChar char="•"/>
            </a:pPr>
            <a:r>
              <a:rPr lang="en-US" dirty="0"/>
              <a:t>review the cultural belief grid and identify where they might be experiencing disconnects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When excuses are involved and trying to movie toward solutions (crucial conversation, pg. 203) have teams brainstorm possibilities for solving but also solutions around “anything else that might get in the way”.</a:t>
            </a:r>
          </a:p>
        </p:txBody>
      </p:sp>
      <p:sp>
        <p:nvSpPr>
          <p:cNvPr id="4" name="Slide Number Placeholder 3"/>
          <p:cNvSpPr>
            <a:spLocks noGrp="1"/>
          </p:cNvSpPr>
          <p:nvPr>
            <p:ph type="sldNum" sz="quarter" idx="5"/>
          </p:nvPr>
        </p:nvSpPr>
        <p:spPr/>
        <p:txBody>
          <a:bodyPr/>
          <a:lstStyle/>
          <a:p>
            <a:fld id="{E9D2AB04-F687-4629-949C-168D4F6DE994}" type="slidenum">
              <a:rPr lang="en-US" smtClean="0"/>
              <a:t>17</a:t>
            </a:fld>
            <a:endParaRPr lang="en-US"/>
          </a:p>
        </p:txBody>
      </p:sp>
    </p:spTree>
    <p:extLst>
      <p:ext uri="{BB962C8B-B14F-4D97-AF65-F5344CB8AC3E}">
        <p14:creationId xmlns:p14="http://schemas.microsoft.com/office/powerpoint/2010/main" val="3008241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a:t>
            </a:r>
          </a:p>
        </p:txBody>
      </p:sp>
      <p:sp>
        <p:nvSpPr>
          <p:cNvPr id="4" name="Slide Number Placeholder 3"/>
          <p:cNvSpPr>
            <a:spLocks noGrp="1"/>
          </p:cNvSpPr>
          <p:nvPr>
            <p:ph type="sldNum" sz="quarter" idx="5"/>
          </p:nvPr>
        </p:nvSpPr>
        <p:spPr/>
        <p:txBody>
          <a:bodyPr/>
          <a:lstStyle/>
          <a:p>
            <a:fld id="{E9D2AB04-F687-4629-949C-168D4F6DE994}" type="slidenum">
              <a:rPr lang="en-US" smtClean="0"/>
              <a:t>18</a:t>
            </a:fld>
            <a:endParaRPr lang="en-US"/>
          </a:p>
        </p:txBody>
      </p:sp>
    </p:spTree>
    <p:extLst>
      <p:ext uri="{BB962C8B-B14F-4D97-AF65-F5344CB8AC3E}">
        <p14:creationId xmlns:p14="http://schemas.microsoft.com/office/powerpoint/2010/main" val="2002791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multiple colored  index cards</a:t>
            </a:r>
          </a:p>
        </p:txBody>
      </p:sp>
      <p:sp>
        <p:nvSpPr>
          <p:cNvPr id="4" name="Slide Number Placeholder 3"/>
          <p:cNvSpPr>
            <a:spLocks noGrp="1"/>
          </p:cNvSpPr>
          <p:nvPr>
            <p:ph type="sldNum" sz="quarter" idx="5"/>
          </p:nvPr>
        </p:nvSpPr>
        <p:spPr/>
        <p:txBody>
          <a:bodyPr/>
          <a:lstStyle/>
          <a:p>
            <a:fld id="{E9D2AB04-F687-4629-949C-168D4F6DE994}" type="slidenum">
              <a:rPr lang="en-US" smtClean="0"/>
              <a:t>20</a:t>
            </a:fld>
            <a:endParaRPr lang="en-US"/>
          </a:p>
        </p:txBody>
      </p:sp>
    </p:spTree>
    <p:extLst>
      <p:ext uri="{BB962C8B-B14F-4D97-AF65-F5344CB8AC3E}">
        <p14:creationId xmlns:p14="http://schemas.microsoft.com/office/powerpoint/2010/main" val="1084286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workbook and hand out to those who were given an index card</a:t>
            </a:r>
          </a:p>
        </p:txBody>
      </p:sp>
      <p:sp>
        <p:nvSpPr>
          <p:cNvPr id="4" name="Slide Number Placeholder 3"/>
          <p:cNvSpPr>
            <a:spLocks noGrp="1"/>
          </p:cNvSpPr>
          <p:nvPr>
            <p:ph type="sldNum" sz="quarter" idx="5"/>
          </p:nvPr>
        </p:nvSpPr>
        <p:spPr/>
        <p:txBody>
          <a:bodyPr/>
          <a:lstStyle/>
          <a:p>
            <a:fld id="{E9D2AB04-F687-4629-949C-168D4F6DE994}" type="slidenum">
              <a:rPr lang="en-US" smtClean="0"/>
              <a:t>21</a:t>
            </a:fld>
            <a:endParaRPr lang="en-US"/>
          </a:p>
        </p:txBody>
      </p:sp>
    </p:spTree>
    <p:extLst>
      <p:ext uri="{BB962C8B-B14F-4D97-AF65-F5344CB8AC3E}">
        <p14:creationId xmlns:p14="http://schemas.microsoft.com/office/powerpoint/2010/main" val="2110820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workbook and hand out to those who were given an index card</a:t>
            </a:r>
          </a:p>
        </p:txBody>
      </p:sp>
      <p:sp>
        <p:nvSpPr>
          <p:cNvPr id="4" name="Slide Number Placeholder 3"/>
          <p:cNvSpPr>
            <a:spLocks noGrp="1"/>
          </p:cNvSpPr>
          <p:nvPr>
            <p:ph type="sldNum" sz="quarter" idx="5"/>
          </p:nvPr>
        </p:nvSpPr>
        <p:spPr/>
        <p:txBody>
          <a:bodyPr/>
          <a:lstStyle/>
          <a:p>
            <a:fld id="{E9D2AB04-F687-4629-949C-168D4F6DE994}" type="slidenum">
              <a:rPr lang="en-US" smtClean="0"/>
              <a:t>22</a:t>
            </a:fld>
            <a:endParaRPr lang="en-US"/>
          </a:p>
        </p:txBody>
      </p:sp>
    </p:spTree>
    <p:extLst>
      <p:ext uri="{BB962C8B-B14F-4D97-AF65-F5344CB8AC3E}">
        <p14:creationId xmlns:p14="http://schemas.microsoft.com/office/powerpoint/2010/main" val="371239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Team Agreements</a:t>
            </a:r>
          </a:p>
          <a:p>
            <a:r>
              <a:rPr lang="en-US" sz="1200" kern="1200" dirty="0">
                <a:solidFill>
                  <a:schemeClr val="tx1"/>
                </a:solidFill>
                <a:effectLst/>
                <a:latin typeface="+mn-lt"/>
                <a:ea typeface="+mn-ea"/>
                <a:cs typeface="+mn-cs"/>
              </a:rPr>
              <a:t>Site Agreements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someone read off the screen for you and hand them a colored index card </a:t>
            </a:r>
            <a:endParaRPr lang="en-US" dirty="0"/>
          </a:p>
        </p:txBody>
      </p:sp>
      <p:sp>
        <p:nvSpPr>
          <p:cNvPr id="4" name="Slide Number Placeholder 3"/>
          <p:cNvSpPr>
            <a:spLocks noGrp="1"/>
          </p:cNvSpPr>
          <p:nvPr>
            <p:ph type="sldNum" sz="quarter" idx="10"/>
          </p:nvPr>
        </p:nvSpPr>
        <p:spPr/>
        <p:txBody>
          <a:bodyPr/>
          <a:lstStyle/>
          <a:p>
            <a:fld id="{E9D2AB04-F687-4629-949C-168D4F6DE994}" type="slidenum">
              <a:rPr lang="en-US" smtClean="0"/>
              <a:t>2</a:t>
            </a:fld>
            <a:endParaRPr lang="en-US"/>
          </a:p>
        </p:txBody>
      </p:sp>
    </p:spTree>
    <p:extLst>
      <p:ext uri="{BB962C8B-B14F-4D97-AF65-F5344CB8AC3E}">
        <p14:creationId xmlns:p14="http://schemas.microsoft.com/office/powerpoint/2010/main" val="3237078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D2AB04-F687-4629-949C-168D4F6DE994}" type="slidenum">
              <a:rPr lang="en-US" smtClean="0"/>
              <a:t>23</a:t>
            </a:fld>
            <a:endParaRPr lang="en-US"/>
          </a:p>
        </p:txBody>
      </p:sp>
    </p:spTree>
    <p:extLst>
      <p:ext uri="{BB962C8B-B14F-4D97-AF65-F5344CB8AC3E}">
        <p14:creationId xmlns:p14="http://schemas.microsoft.com/office/powerpoint/2010/main" val="289795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0" u="none" kern="1200" dirty="0">
                <a:solidFill>
                  <a:schemeClr val="tx1"/>
                </a:solidFill>
                <a:effectLst/>
                <a:latin typeface="+mn-lt"/>
                <a:ea typeface="+mn-ea"/>
                <a:cs typeface="+mn-cs"/>
              </a:rPr>
              <a:t>Early education is made up primarily of nice woman who don’t want to hurt other’s feelings or face confrontations. </a:t>
            </a:r>
          </a:p>
          <a:p>
            <a:pPr marL="171450" lvl="0" indent="-171450">
              <a:buFont typeface="Arial" panose="020B0604020202020204" pitchFamily="34" charset="0"/>
              <a:buChar char="•"/>
            </a:pPr>
            <a:endParaRPr lang="en-US" sz="1200" i="1"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u="sng" kern="1200" dirty="0">
                <a:solidFill>
                  <a:schemeClr val="tx1"/>
                </a:solidFill>
                <a:effectLst/>
                <a:latin typeface="+mn-lt"/>
                <a:ea typeface="+mn-ea"/>
                <a:cs typeface="+mn-cs"/>
              </a:rPr>
              <a:t>A neutral document (refer to cognitive coaching around the use of data documents)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u="sng" kern="1200" dirty="0">
                <a:solidFill>
                  <a:schemeClr val="tx1"/>
                </a:solidFill>
                <a:effectLst/>
                <a:latin typeface="+mn-lt"/>
                <a:ea typeface="+mn-ea"/>
                <a:cs typeface="+mn-cs"/>
              </a:rPr>
              <a:t>They are not rules</a:t>
            </a:r>
            <a:r>
              <a:rPr lang="en-US" sz="1200" i="1" kern="1200" dirty="0">
                <a:solidFill>
                  <a:schemeClr val="tx1"/>
                </a:solidFill>
                <a:effectLst/>
                <a:latin typeface="+mn-lt"/>
                <a:ea typeface="+mn-ea"/>
                <a:cs typeface="+mn-cs"/>
              </a:rPr>
              <a:t>. Rules say that you have no choice in how you act, in what you say or in what you do. They are typically imposed on you by others. </a:t>
            </a:r>
          </a:p>
          <a:p>
            <a:pPr marL="0" lvl="0" indent="0">
              <a:buFont typeface="Arial" panose="020B0604020202020204" pitchFamily="34" charset="0"/>
              <a:buNone/>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Any or all disruptions will be referred back to agreed upon behaviors. </a:t>
            </a:r>
          </a:p>
          <a:p>
            <a:endParaRPr lang="en-US" dirty="0"/>
          </a:p>
        </p:txBody>
      </p:sp>
      <p:sp>
        <p:nvSpPr>
          <p:cNvPr id="4" name="Slide Number Placeholder 3"/>
          <p:cNvSpPr>
            <a:spLocks noGrp="1"/>
          </p:cNvSpPr>
          <p:nvPr>
            <p:ph type="sldNum" sz="quarter" idx="5"/>
          </p:nvPr>
        </p:nvSpPr>
        <p:spPr/>
        <p:txBody>
          <a:bodyPr/>
          <a:lstStyle/>
          <a:p>
            <a:fld id="{E9D2AB04-F687-4629-949C-168D4F6DE994}" type="slidenum">
              <a:rPr lang="en-US" smtClean="0"/>
              <a:t>4</a:t>
            </a:fld>
            <a:endParaRPr lang="en-US"/>
          </a:p>
        </p:txBody>
      </p:sp>
    </p:spTree>
    <p:extLst>
      <p:ext uri="{BB962C8B-B14F-4D97-AF65-F5344CB8AC3E}">
        <p14:creationId xmlns:p14="http://schemas.microsoft.com/office/powerpoint/2010/main" val="378718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One of the best ways for us to trust each other is to have agreements about how we are going to interact with each other</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Puts the power in their hands to actively participate in a new way, with total responsibility for their actions. </a:t>
            </a:r>
          </a:p>
          <a:p>
            <a:pPr lvl="0"/>
            <a:r>
              <a:rPr lang="en-US" sz="1200" kern="1200" dirty="0">
                <a:solidFill>
                  <a:schemeClr val="tx1"/>
                </a:solidFill>
                <a:effectLst/>
                <a:latin typeface="+mn-lt"/>
                <a:ea typeface="+mn-ea"/>
                <a:cs typeface="+mn-cs"/>
              </a:rPr>
              <a:t>It allows for everyone to have a say. </a:t>
            </a:r>
          </a:p>
          <a:p>
            <a:endParaRPr lang="en-US" dirty="0"/>
          </a:p>
        </p:txBody>
      </p:sp>
      <p:sp>
        <p:nvSpPr>
          <p:cNvPr id="4" name="Slide Number Placeholder 3"/>
          <p:cNvSpPr>
            <a:spLocks noGrp="1"/>
          </p:cNvSpPr>
          <p:nvPr>
            <p:ph type="sldNum" sz="quarter" idx="5"/>
          </p:nvPr>
        </p:nvSpPr>
        <p:spPr/>
        <p:txBody>
          <a:bodyPr/>
          <a:lstStyle/>
          <a:p>
            <a:fld id="{E9D2AB04-F687-4629-949C-168D4F6DE994}" type="slidenum">
              <a:rPr lang="en-US" smtClean="0"/>
              <a:t>5</a:t>
            </a:fld>
            <a:endParaRPr lang="en-US"/>
          </a:p>
        </p:txBody>
      </p:sp>
    </p:spTree>
    <p:extLst>
      <p:ext uri="{BB962C8B-B14F-4D97-AF65-F5344CB8AC3E}">
        <p14:creationId xmlns:p14="http://schemas.microsoft.com/office/powerpoint/2010/main" val="927580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Sections</a:t>
            </a:r>
          </a:p>
          <a:p>
            <a:pPr lvl="1"/>
            <a:r>
              <a:rPr lang="en-US" sz="1200" kern="1200" dirty="0">
                <a:solidFill>
                  <a:schemeClr val="tx1"/>
                </a:solidFill>
                <a:effectLst/>
                <a:latin typeface="+mn-lt"/>
                <a:ea typeface="+mn-ea"/>
                <a:cs typeface="+mn-cs"/>
              </a:rPr>
              <a:t>Purpose or intention of the document</a:t>
            </a:r>
          </a:p>
          <a:p>
            <a:pPr lvl="1"/>
            <a:r>
              <a:rPr lang="en-US" sz="1200" kern="1200" dirty="0">
                <a:solidFill>
                  <a:schemeClr val="tx1"/>
                </a:solidFill>
                <a:effectLst/>
                <a:latin typeface="+mn-lt"/>
                <a:ea typeface="+mn-ea"/>
                <a:cs typeface="+mn-cs"/>
              </a:rPr>
              <a:t>Content Within each category</a:t>
            </a:r>
          </a:p>
          <a:p>
            <a:pPr lvl="2"/>
            <a:r>
              <a:rPr lang="en-US" sz="1200" kern="1200" dirty="0">
                <a:solidFill>
                  <a:schemeClr val="tx1"/>
                </a:solidFill>
                <a:effectLst/>
                <a:latin typeface="+mn-lt"/>
                <a:ea typeface="+mn-ea"/>
                <a:cs typeface="+mn-cs"/>
              </a:rPr>
              <a:t>Expectations</a:t>
            </a:r>
          </a:p>
          <a:p>
            <a:pPr lvl="2"/>
            <a:r>
              <a:rPr lang="en-US" sz="1200" kern="1200" dirty="0">
                <a:solidFill>
                  <a:schemeClr val="tx1"/>
                </a:solidFill>
                <a:effectLst/>
                <a:latin typeface="+mn-lt"/>
                <a:ea typeface="+mn-ea"/>
                <a:cs typeface="+mn-cs"/>
              </a:rPr>
              <a:t>Considerations</a:t>
            </a:r>
          </a:p>
          <a:p>
            <a:pPr lvl="1"/>
            <a:r>
              <a:rPr lang="en-US" sz="1200" kern="1200" dirty="0">
                <a:solidFill>
                  <a:schemeClr val="tx1"/>
                </a:solidFill>
                <a:effectLst/>
                <a:latin typeface="+mn-lt"/>
                <a:ea typeface="+mn-ea"/>
                <a:cs typeface="+mn-cs"/>
              </a:rPr>
              <a:t>Categories to consider</a:t>
            </a:r>
          </a:p>
          <a:p>
            <a:pPr lvl="2"/>
            <a:r>
              <a:rPr lang="en-US" sz="1200" kern="1200" dirty="0">
                <a:solidFill>
                  <a:schemeClr val="tx1"/>
                </a:solidFill>
                <a:effectLst/>
                <a:latin typeface="+mn-lt"/>
                <a:ea typeface="+mn-ea"/>
                <a:cs typeface="+mn-cs"/>
              </a:rPr>
              <a:t>Curriculum /Lesson planning</a:t>
            </a:r>
          </a:p>
          <a:p>
            <a:pPr lvl="2"/>
            <a:r>
              <a:rPr lang="en-US" sz="1200" kern="1200" dirty="0">
                <a:solidFill>
                  <a:schemeClr val="tx1"/>
                </a:solidFill>
                <a:effectLst/>
                <a:latin typeface="+mn-lt"/>
                <a:ea typeface="+mn-ea"/>
                <a:cs typeface="+mn-cs"/>
              </a:rPr>
              <a:t>Whole Group Transitions</a:t>
            </a:r>
          </a:p>
          <a:p>
            <a:pPr lvl="2"/>
            <a:r>
              <a:rPr lang="en-US" sz="1200" kern="1200" dirty="0">
                <a:solidFill>
                  <a:schemeClr val="tx1"/>
                </a:solidFill>
                <a:effectLst/>
                <a:latin typeface="+mn-lt"/>
                <a:ea typeface="+mn-ea"/>
                <a:cs typeface="+mn-cs"/>
              </a:rPr>
              <a:t>Gathering documentation</a:t>
            </a:r>
          </a:p>
          <a:p>
            <a:pPr lvl="2"/>
            <a:r>
              <a:rPr lang="en-US" sz="1200" kern="1200" dirty="0">
                <a:solidFill>
                  <a:schemeClr val="tx1"/>
                </a:solidFill>
                <a:effectLst/>
                <a:latin typeface="+mn-lt"/>
                <a:ea typeface="+mn-ea"/>
                <a:cs typeface="+mn-cs"/>
              </a:rPr>
              <a:t>Types of communication</a:t>
            </a:r>
          </a:p>
          <a:p>
            <a:pPr lvl="3"/>
            <a:r>
              <a:rPr lang="en-US" sz="1200" kern="1200" dirty="0">
                <a:solidFill>
                  <a:schemeClr val="tx1"/>
                </a:solidFill>
                <a:effectLst/>
                <a:latin typeface="+mn-lt"/>
                <a:ea typeface="+mn-ea"/>
                <a:cs typeface="+mn-cs"/>
              </a:rPr>
              <a:t>Parent Conferences</a:t>
            </a:r>
          </a:p>
          <a:p>
            <a:pPr lvl="3"/>
            <a:r>
              <a:rPr lang="en-US" sz="1200" kern="1200" dirty="0">
                <a:solidFill>
                  <a:schemeClr val="tx1"/>
                </a:solidFill>
                <a:effectLst/>
                <a:latin typeface="+mn-lt"/>
                <a:ea typeface="+mn-ea"/>
                <a:cs typeface="+mn-cs"/>
              </a:rPr>
              <a:t>Newsletters</a:t>
            </a:r>
          </a:p>
          <a:p>
            <a:pPr lvl="3"/>
            <a:r>
              <a:rPr lang="en-US" sz="1200" kern="1200" dirty="0">
                <a:solidFill>
                  <a:schemeClr val="tx1"/>
                </a:solidFill>
                <a:effectLst/>
                <a:latin typeface="+mn-lt"/>
                <a:ea typeface="+mn-ea"/>
                <a:cs typeface="+mn-cs"/>
              </a:rPr>
              <a:t>Drop off/pick up</a:t>
            </a:r>
          </a:p>
          <a:p>
            <a:pPr lvl="2"/>
            <a:r>
              <a:rPr lang="en-US" sz="1200" kern="1200" dirty="0">
                <a:solidFill>
                  <a:schemeClr val="tx1"/>
                </a:solidFill>
                <a:effectLst/>
                <a:latin typeface="+mn-lt"/>
                <a:ea typeface="+mn-ea"/>
                <a:cs typeface="+mn-cs"/>
              </a:rPr>
              <a:t>Organizing or cleaning the room</a:t>
            </a:r>
          </a:p>
          <a:p>
            <a:pPr lvl="2"/>
            <a:r>
              <a:rPr lang="en-US" sz="1200" kern="1200" dirty="0">
                <a:solidFill>
                  <a:schemeClr val="tx1"/>
                </a:solidFill>
                <a:effectLst/>
                <a:latin typeface="+mn-lt"/>
                <a:ea typeface="+mn-ea"/>
                <a:cs typeface="+mn-cs"/>
              </a:rPr>
              <a:t>Lunch/snack prep</a:t>
            </a:r>
          </a:p>
          <a:p>
            <a:pPr lvl="2"/>
            <a:r>
              <a:rPr lang="en-US" sz="1200" kern="1200" dirty="0">
                <a:solidFill>
                  <a:schemeClr val="tx1"/>
                </a:solidFill>
                <a:effectLst/>
                <a:latin typeface="+mn-lt"/>
                <a:ea typeface="+mn-ea"/>
                <a:cs typeface="+mn-cs"/>
              </a:rPr>
              <a:t>Supervisions</a:t>
            </a:r>
          </a:p>
          <a:p>
            <a:pPr lvl="3"/>
            <a:r>
              <a:rPr lang="en-US" sz="1200" kern="1200" dirty="0">
                <a:solidFill>
                  <a:schemeClr val="tx1"/>
                </a:solidFill>
                <a:effectLst/>
                <a:latin typeface="+mn-lt"/>
                <a:ea typeface="+mn-ea"/>
                <a:cs typeface="+mn-cs"/>
              </a:rPr>
              <a:t>Indoor</a:t>
            </a:r>
          </a:p>
          <a:p>
            <a:pPr lvl="3"/>
            <a:r>
              <a:rPr lang="en-US" sz="1200" kern="1200" dirty="0">
                <a:solidFill>
                  <a:schemeClr val="tx1"/>
                </a:solidFill>
                <a:effectLst/>
                <a:latin typeface="+mn-lt"/>
                <a:ea typeface="+mn-ea"/>
                <a:cs typeface="+mn-cs"/>
              </a:rPr>
              <a:t>Outdoor</a:t>
            </a:r>
          </a:p>
          <a:p>
            <a:pPr lvl="2"/>
            <a:r>
              <a:rPr lang="en-US" sz="1200" kern="1200" dirty="0">
                <a:solidFill>
                  <a:schemeClr val="tx1"/>
                </a:solidFill>
                <a:effectLst/>
                <a:latin typeface="+mn-lt"/>
                <a:ea typeface="+mn-ea"/>
                <a:cs typeface="+mn-cs"/>
              </a:rPr>
              <a:t>Supplies and Storage</a:t>
            </a:r>
          </a:p>
          <a:p>
            <a:pPr lvl="2"/>
            <a:r>
              <a:rPr lang="en-US" sz="1200" kern="1200" dirty="0">
                <a:solidFill>
                  <a:schemeClr val="tx1"/>
                </a:solidFill>
                <a:effectLst/>
                <a:latin typeface="+mn-lt"/>
                <a:ea typeface="+mn-ea"/>
                <a:cs typeface="+mn-cs"/>
              </a:rPr>
              <a:t>Communication between team members</a:t>
            </a:r>
          </a:p>
          <a:p>
            <a:pPr lvl="2"/>
            <a:r>
              <a:rPr lang="en-US" sz="1200" kern="1200" dirty="0">
                <a:solidFill>
                  <a:schemeClr val="tx1"/>
                </a:solidFill>
                <a:effectLst/>
                <a:latin typeface="+mn-lt"/>
                <a:ea typeface="+mn-ea"/>
                <a:cs typeface="+mn-cs"/>
              </a:rPr>
              <a:t>Additional Agreements as needed within the team</a:t>
            </a:r>
          </a:p>
          <a:p>
            <a:pPr lvl="1"/>
            <a:r>
              <a:rPr lang="en-US" sz="1200" kern="1200" dirty="0">
                <a:solidFill>
                  <a:schemeClr val="tx1"/>
                </a:solidFill>
                <a:effectLst/>
                <a:latin typeface="+mn-lt"/>
                <a:ea typeface="+mn-ea"/>
                <a:cs typeface="+mn-cs"/>
              </a:rPr>
              <a:t>Accountability – what to do when agreements fail (Look at Critical Conversations book)</a:t>
            </a:r>
          </a:p>
          <a:p>
            <a:endParaRPr lang="en-US" dirty="0"/>
          </a:p>
        </p:txBody>
      </p:sp>
      <p:sp>
        <p:nvSpPr>
          <p:cNvPr id="4" name="Slide Number Placeholder 3"/>
          <p:cNvSpPr>
            <a:spLocks noGrp="1"/>
          </p:cNvSpPr>
          <p:nvPr>
            <p:ph type="sldNum" sz="quarter" idx="5"/>
          </p:nvPr>
        </p:nvSpPr>
        <p:spPr/>
        <p:txBody>
          <a:bodyPr/>
          <a:lstStyle/>
          <a:p>
            <a:fld id="{E9D2AB04-F687-4629-949C-168D4F6DE994}" type="slidenum">
              <a:rPr lang="en-US" smtClean="0"/>
              <a:t>6</a:t>
            </a:fld>
            <a:endParaRPr lang="en-US"/>
          </a:p>
        </p:txBody>
      </p:sp>
    </p:spTree>
    <p:extLst>
      <p:ext uri="{BB962C8B-B14F-4D97-AF65-F5344CB8AC3E}">
        <p14:creationId xmlns:p14="http://schemas.microsoft.com/office/powerpoint/2010/main" val="187462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Stating the outcome of the document allows for </a:t>
            </a:r>
            <a:r>
              <a:rPr lang="en-US" sz="1200" b="0" i="0" kern="1200" dirty="0">
                <a:solidFill>
                  <a:schemeClr val="tx1"/>
                </a:solidFill>
                <a:effectLst/>
                <a:latin typeface="+mn-lt"/>
                <a:ea typeface="+mn-ea"/>
                <a:cs typeface="+mn-cs"/>
              </a:rPr>
              <a:t>clear expectations of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what needs to be accomplished by the end of the process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Stating staff expectations as they go thru the activity. This example focuses on staff participation which…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allows students to feel responsible for their own learning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Decreases the likelihood of old dynamics getting in the way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the same person always does the talking. Intimidation, etc.)</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Restating core values makes them come alive which positively impacts the organizations culture</a:t>
            </a:r>
          </a:p>
          <a:p>
            <a:pPr marL="171450" indent="-171450">
              <a:buFont typeface="Arial" panose="020B0604020202020204" pitchFamily="34" charset="0"/>
              <a:buChar char="•"/>
            </a:pPr>
            <a:r>
              <a:rPr lang="en-US" dirty="0"/>
              <a:t>If using program wide expectations (pyramid model) we do with adults what we do with children.</a:t>
            </a:r>
          </a:p>
        </p:txBody>
      </p:sp>
      <p:sp>
        <p:nvSpPr>
          <p:cNvPr id="4" name="Slide Number Placeholder 3"/>
          <p:cNvSpPr>
            <a:spLocks noGrp="1"/>
          </p:cNvSpPr>
          <p:nvPr>
            <p:ph type="sldNum" sz="quarter" idx="5"/>
          </p:nvPr>
        </p:nvSpPr>
        <p:spPr/>
        <p:txBody>
          <a:bodyPr/>
          <a:lstStyle/>
          <a:p>
            <a:fld id="{E9D2AB04-F687-4629-949C-168D4F6DE994}" type="slidenum">
              <a:rPr lang="en-US" smtClean="0"/>
              <a:t>7</a:t>
            </a:fld>
            <a:endParaRPr lang="en-US"/>
          </a:p>
        </p:txBody>
      </p:sp>
    </p:spTree>
    <p:extLst>
      <p:ext uri="{BB962C8B-B14F-4D97-AF65-F5344CB8AC3E}">
        <p14:creationId xmlns:p14="http://schemas.microsoft.com/office/powerpoint/2010/main" val="4179580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Review a typical day or the daily routine or rhythm of your program</a:t>
            </a:r>
          </a:p>
          <a:p>
            <a:pPr lvl="0"/>
            <a:r>
              <a:rPr lang="en-US" dirty="0"/>
              <a:t>Think about common problems that occur within your teams </a:t>
            </a:r>
          </a:p>
          <a:p>
            <a:endParaRPr lang="en-US" dirty="0"/>
          </a:p>
          <a:p>
            <a:r>
              <a:rPr lang="en-US" dirty="0"/>
              <a:t>Love languages are fun to do with staff and then chart as a group</a:t>
            </a:r>
          </a:p>
          <a:p>
            <a:endParaRPr lang="en-US" dirty="0"/>
          </a:p>
          <a:p>
            <a:r>
              <a:rPr lang="en-US" dirty="0"/>
              <a:t>Additional agreements – this is how I can up with the list to begin with</a:t>
            </a:r>
          </a:p>
        </p:txBody>
      </p:sp>
      <p:sp>
        <p:nvSpPr>
          <p:cNvPr id="4" name="Slide Number Placeholder 3"/>
          <p:cNvSpPr>
            <a:spLocks noGrp="1"/>
          </p:cNvSpPr>
          <p:nvPr>
            <p:ph type="sldNum" sz="quarter" idx="5"/>
          </p:nvPr>
        </p:nvSpPr>
        <p:spPr/>
        <p:txBody>
          <a:bodyPr/>
          <a:lstStyle/>
          <a:p>
            <a:fld id="{E9D2AB04-F687-4629-949C-168D4F6DE994}" type="slidenum">
              <a:rPr lang="en-US" smtClean="0"/>
              <a:t>8</a:t>
            </a:fld>
            <a:endParaRPr lang="en-US"/>
          </a:p>
        </p:txBody>
      </p:sp>
    </p:spTree>
    <p:extLst>
      <p:ext uri="{BB962C8B-B14F-4D97-AF65-F5344CB8AC3E}">
        <p14:creationId xmlns:p14="http://schemas.microsoft.com/office/powerpoint/2010/main" val="3835013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Expectations can be based on organizational norms or best practices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D2AB04-F687-4629-949C-168D4F6DE9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97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 based:</a:t>
            </a:r>
          </a:p>
          <a:p>
            <a:pPr marL="171450" indent="-171450">
              <a:buFont typeface="Arial" panose="020B0604020202020204" pitchFamily="34" charset="0"/>
              <a:buChar char="•"/>
            </a:pPr>
            <a:r>
              <a:rPr lang="en-US" dirty="0"/>
              <a:t>Start with the categories your teams do the best with. Do you know why? </a:t>
            </a:r>
          </a:p>
          <a:p>
            <a:pPr marL="171450" indent="-171450">
              <a:buFont typeface="Arial" panose="020B0604020202020204" pitchFamily="34" charset="0"/>
              <a:buChar char="•"/>
            </a:pPr>
            <a:r>
              <a:rPr lang="en-US" dirty="0"/>
              <a:t>Then select somewhat good at and then put in the ones they are having the hardest time with.</a:t>
            </a:r>
          </a:p>
          <a:p>
            <a:endParaRPr lang="en-US" dirty="0"/>
          </a:p>
          <a:p>
            <a:r>
              <a:rPr lang="en-US" dirty="0"/>
              <a:t>Story: Teacher assistant verses teaching assistant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it will take the most time as this same process will be done for each of the categories. </a:t>
            </a:r>
          </a:p>
          <a:p>
            <a:endParaRPr lang="en-US" dirty="0"/>
          </a:p>
        </p:txBody>
      </p:sp>
      <p:sp>
        <p:nvSpPr>
          <p:cNvPr id="4" name="Slide Number Placeholder 3"/>
          <p:cNvSpPr>
            <a:spLocks noGrp="1"/>
          </p:cNvSpPr>
          <p:nvPr>
            <p:ph type="sldNum" sz="quarter" idx="5"/>
          </p:nvPr>
        </p:nvSpPr>
        <p:spPr/>
        <p:txBody>
          <a:bodyPr/>
          <a:lstStyle/>
          <a:p>
            <a:fld id="{E9D2AB04-F687-4629-949C-168D4F6DE994}" type="slidenum">
              <a:rPr lang="en-US" smtClean="0"/>
              <a:t>11</a:t>
            </a:fld>
            <a:endParaRPr lang="en-US"/>
          </a:p>
        </p:txBody>
      </p:sp>
    </p:spTree>
    <p:extLst>
      <p:ext uri="{BB962C8B-B14F-4D97-AF65-F5344CB8AC3E}">
        <p14:creationId xmlns:p14="http://schemas.microsoft.com/office/powerpoint/2010/main" val="1335511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mailto:deidre.harris@teamagreements.com" TargetMode="Externa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B98D-D59B-4C33-BED7-987CBDBA38F9}"/>
              </a:ext>
            </a:extLst>
          </p:cNvPr>
          <p:cNvSpPr>
            <a:spLocks noGrp="1"/>
          </p:cNvSpPr>
          <p:nvPr>
            <p:ph type="ctrTitle"/>
          </p:nvPr>
        </p:nvSpPr>
        <p:spPr>
          <a:xfrm>
            <a:off x="4692484" y="2457061"/>
            <a:ext cx="4871130" cy="1166229"/>
          </a:xfrm>
        </p:spPr>
        <p:txBody>
          <a:bodyPr>
            <a:normAutofit fontScale="90000"/>
          </a:bodyPr>
          <a:lstStyle/>
          <a:p>
            <a:pPr algn="ctr"/>
            <a:r>
              <a:rPr lang="en-US" sz="4400" dirty="0"/>
              <a:t>Team Agreements</a:t>
            </a:r>
            <a:br>
              <a:rPr lang="en-US" sz="4400" dirty="0"/>
            </a:br>
            <a:r>
              <a:rPr lang="en-US" sz="2700" i="1" dirty="0">
                <a:latin typeface="Brush Script MT" panose="03060802040406070304" pitchFamily="66" charset="0"/>
              </a:rPr>
              <a:t>Reducing Conflicts in the Classroom</a:t>
            </a:r>
          </a:p>
        </p:txBody>
      </p:sp>
      <p:sp>
        <p:nvSpPr>
          <p:cNvPr id="3" name="Subtitle 2">
            <a:extLst>
              <a:ext uri="{FF2B5EF4-FFF2-40B4-BE49-F238E27FC236}">
                <a16:creationId xmlns:a16="http://schemas.microsoft.com/office/drawing/2014/main" id="{0D0ADEDA-2119-463B-965F-14A580D3ED91}"/>
              </a:ext>
            </a:extLst>
          </p:cNvPr>
          <p:cNvSpPr>
            <a:spLocks noGrp="1"/>
          </p:cNvSpPr>
          <p:nvPr>
            <p:ph type="subTitle" idx="1"/>
          </p:nvPr>
        </p:nvSpPr>
        <p:spPr>
          <a:xfrm>
            <a:off x="5160977" y="5374478"/>
            <a:ext cx="3498045" cy="1325857"/>
          </a:xfrm>
        </p:spPr>
        <p:txBody>
          <a:bodyPr>
            <a:normAutofit/>
          </a:bodyPr>
          <a:lstStyle/>
          <a:p>
            <a:pPr algn="l">
              <a:lnSpc>
                <a:spcPct val="90000"/>
              </a:lnSpc>
            </a:pPr>
            <a:r>
              <a:rPr lang="en-US" sz="1500" dirty="0"/>
              <a:t>Deidre Harris</a:t>
            </a:r>
          </a:p>
          <a:p>
            <a:pPr algn="l">
              <a:lnSpc>
                <a:spcPct val="90000"/>
              </a:lnSpc>
            </a:pPr>
            <a:r>
              <a:rPr lang="en-US" sz="1500" dirty="0"/>
              <a:t>Educational Consultant</a:t>
            </a:r>
          </a:p>
          <a:p>
            <a:pPr algn="l">
              <a:lnSpc>
                <a:spcPct val="90000"/>
              </a:lnSpc>
            </a:pPr>
            <a:r>
              <a:rPr lang="en-US" sz="1500" dirty="0"/>
              <a:t>deidre.harris@teamagreements.com</a:t>
            </a:r>
          </a:p>
          <a:p>
            <a:pPr algn="l">
              <a:lnSpc>
                <a:spcPct val="90000"/>
              </a:lnSpc>
            </a:pPr>
            <a:r>
              <a:rPr lang="en-US" sz="1500" dirty="0"/>
              <a:t>808.721.7914</a:t>
            </a:r>
          </a:p>
        </p:txBody>
      </p:sp>
      <p:sp>
        <p:nvSpPr>
          <p:cNvPr id="9" name="Isosceles Triangle 8">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242" name="Picture 2" descr="Image result for clipart for team agreements">
            <a:extLst>
              <a:ext uri="{FF2B5EF4-FFF2-40B4-BE49-F238E27FC236}">
                <a16:creationId xmlns:a16="http://schemas.microsoft.com/office/drawing/2014/main" id="{940AC284-61AC-4759-8542-C5C11A783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11" y="1696348"/>
            <a:ext cx="4524018" cy="452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87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lipart of what why and how">
            <a:extLst>
              <a:ext uri="{FF2B5EF4-FFF2-40B4-BE49-F238E27FC236}">
                <a16:creationId xmlns:a16="http://schemas.microsoft.com/office/drawing/2014/main" id="{EF987E3D-DF48-49F1-842E-146C2AA89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30" r="7671" b="5976"/>
          <a:stretch/>
        </p:blipFill>
        <p:spPr bwMode="auto">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7A44ED-74CC-4191-BEB9-CA30131E7D8B}"/>
              </a:ext>
            </a:extLst>
          </p:cNvPr>
          <p:cNvSpPr>
            <a:spLocks noGrp="1"/>
          </p:cNvSpPr>
          <p:nvPr>
            <p:ph type="title"/>
          </p:nvPr>
        </p:nvSpPr>
        <p:spPr>
          <a:xfrm>
            <a:off x="593380" y="2092545"/>
            <a:ext cx="4088190" cy="714624"/>
          </a:xfrm>
        </p:spPr>
        <p:txBody>
          <a:bodyPr vert="horz" lIns="91440" tIns="45720" rIns="91440" bIns="45720" rtlCol="0" anchor="b">
            <a:normAutofit fontScale="90000"/>
          </a:bodyPr>
          <a:lstStyle/>
          <a:p>
            <a:pPr algn="ctr"/>
            <a:r>
              <a:rPr lang="en-US" sz="4800" dirty="0"/>
              <a:t>Part II</a:t>
            </a:r>
          </a:p>
        </p:txBody>
      </p:sp>
      <p:sp>
        <p:nvSpPr>
          <p:cNvPr id="3" name="Content Placeholder 2">
            <a:extLst>
              <a:ext uri="{FF2B5EF4-FFF2-40B4-BE49-F238E27FC236}">
                <a16:creationId xmlns:a16="http://schemas.microsoft.com/office/drawing/2014/main" id="{33155018-1B51-4756-90BE-85969AD6D40F}"/>
              </a:ext>
            </a:extLst>
          </p:cNvPr>
          <p:cNvSpPr>
            <a:spLocks noGrp="1"/>
          </p:cNvSpPr>
          <p:nvPr>
            <p:ph idx="1"/>
          </p:nvPr>
        </p:nvSpPr>
        <p:spPr>
          <a:xfrm>
            <a:off x="687013" y="2842851"/>
            <a:ext cx="4079721" cy="2180363"/>
          </a:xfrm>
        </p:spPr>
        <p:txBody>
          <a:bodyPr vert="horz" lIns="91440" tIns="45720" rIns="91440" bIns="45720" rtlCol="0" anchor="t">
            <a:noAutofit/>
          </a:bodyPr>
          <a:lstStyle/>
          <a:p>
            <a:pPr marL="0" indent="0" algn="ctr">
              <a:buNone/>
            </a:pPr>
            <a:r>
              <a:rPr lang="en-US" sz="3200" b="1" dirty="0">
                <a:solidFill>
                  <a:schemeClr val="tx1">
                    <a:lumMod val="50000"/>
                    <a:lumOff val="50000"/>
                  </a:schemeClr>
                </a:solidFill>
              </a:rPr>
              <a:t>The </a:t>
            </a:r>
            <a:r>
              <a:rPr lang="en-US" sz="3200" b="1" dirty="0">
                <a:solidFill>
                  <a:schemeClr val="tx1"/>
                </a:solidFill>
              </a:rPr>
              <a:t>“how” </a:t>
            </a:r>
            <a:r>
              <a:rPr lang="en-US" sz="3200" b="1" dirty="0">
                <a:solidFill>
                  <a:schemeClr val="tx1">
                    <a:lumMod val="50000"/>
                    <a:lumOff val="50000"/>
                  </a:schemeClr>
                </a:solidFill>
              </a:rPr>
              <a:t>of putting Team Agreements in place</a:t>
            </a:r>
          </a:p>
        </p:txBody>
      </p:sp>
    </p:spTree>
    <p:extLst>
      <p:ext uri="{BB962C8B-B14F-4D97-AF65-F5344CB8AC3E}">
        <p14:creationId xmlns:p14="http://schemas.microsoft.com/office/powerpoint/2010/main" val="326780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6636-9C80-425F-ADC4-1D8F55EB2263}"/>
              </a:ext>
            </a:extLst>
          </p:cNvPr>
          <p:cNvSpPr>
            <a:spLocks noGrp="1"/>
          </p:cNvSpPr>
          <p:nvPr>
            <p:ph type="title"/>
          </p:nvPr>
        </p:nvSpPr>
        <p:spPr>
          <a:xfrm>
            <a:off x="534265" y="615821"/>
            <a:ext cx="8596668" cy="852195"/>
          </a:xfrm>
        </p:spPr>
        <p:txBody>
          <a:bodyPr/>
          <a:lstStyle/>
          <a:p>
            <a:r>
              <a:rPr lang="en-US" dirty="0"/>
              <a:t>Preparation for Implementation</a:t>
            </a:r>
          </a:p>
        </p:txBody>
      </p:sp>
      <p:sp>
        <p:nvSpPr>
          <p:cNvPr id="3" name="Content Placeholder 2">
            <a:extLst>
              <a:ext uri="{FF2B5EF4-FFF2-40B4-BE49-F238E27FC236}">
                <a16:creationId xmlns:a16="http://schemas.microsoft.com/office/drawing/2014/main" id="{607018F4-18A0-4941-9B29-4B7302FE1ED5}"/>
              </a:ext>
            </a:extLst>
          </p:cNvPr>
          <p:cNvSpPr>
            <a:spLocks noGrp="1"/>
          </p:cNvSpPr>
          <p:nvPr>
            <p:ph idx="1"/>
          </p:nvPr>
        </p:nvSpPr>
        <p:spPr>
          <a:xfrm>
            <a:off x="534265" y="1600719"/>
            <a:ext cx="6612984" cy="4258905"/>
          </a:xfrm>
        </p:spPr>
        <p:txBody>
          <a:bodyPr>
            <a:normAutofit lnSpcReduction="10000"/>
          </a:bodyPr>
          <a:lstStyle/>
          <a:p>
            <a:pPr marL="0" indent="0">
              <a:buNone/>
            </a:pPr>
            <a:endParaRPr lang="en-US" dirty="0"/>
          </a:p>
          <a:p>
            <a:pPr marL="457200" indent="-457200">
              <a:buFont typeface="+mj-lt"/>
              <a:buAutoNum type="arabicPeriod"/>
            </a:pPr>
            <a:r>
              <a:rPr lang="en-US" sz="2400" dirty="0"/>
              <a:t>Decide Categories to work on</a:t>
            </a:r>
          </a:p>
          <a:p>
            <a:pPr marL="457200" indent="-457200">
              <a:buFont typeface="+mj-lt"/>
              <a:buAutoNum type="arabicPeriod"/>
            </a:pPr>
            <a:endParaRPr lang="en-US" sz="2400" dirty="0"/>
          </a:p>
          <a:p>
            <a:pPr marL="457200" indent="-457200">
              <a:buFont typeface="+mj-lt"/>
              <a:buAutoNum type="arabicPeriod"/>
            </a:pPr>
            <a:r>
              <a:rPr lang="en-US" sz="2400" dirty="0"/>
              <a:t>Define Your Expectations within each category</a:t>
            </a:r>
          </a:p>
          <a:p>
            <a:pPr marL="457200" indent="-457200">
              <a:buFont typeface="+mj-lt"/>
              <a:buAutoNum type="arabicPeriod"/>
            </a:pPr>
            <a:endParaRPr lang="en-US" sz="2400" dirty="0"/>
          </a:p>
          <a:p>
            <a:pPr marL="457200" indent="-457200">
              <a:buFont typeface="+mj-lt"/>
              <a:buAutoNum type="arabicPeriod"/>
            </a:pPr>
            <a:r>
              <a:rPr lang="en-US" sz="2400" dirty="0"/>
              <a:t>Add your expectations and considerations or prompt questions</a:t>
            </a:r>
          </a:p>
          <a:p>
            <a:pPr marL="457200" indent="-457200">
              <a:buFont typeface="+mj-lt"/>
              <a:buAutoNum type="arabicPeriod"/>
            </a:pPr>
            <a:endParaRPr lang="en-US" sz="2400" dirty="0"/>
          </a:p>
          <a:p>
            <a:pPr marL="457200" indent="-457200">
              <a:buFont typeface="+mj-lt"/>
              <a:buAutoNum type="arabicPeriod"/>
            </a:pPr>
            <a:r>
              <a:rPr lang="en-US" sz="2400" dirty="0"/>
              <a:t>Do #2 and #3 for each category</a:t>
            </a:r>
          </a:p>
          <a:p>
            <a:pPr lvl="2"/>
            <a:endParaRPr lang="en-US" dirty="0"/>
          </a:p>
          <a:p>
            <a:endParaRPr lang="en-US" dirty="0"/>
          </a:p>
        </p:txBody>
      </p:sp>
      <p:pic>
        <p:nvPicPr>
          <p:cNvPr id="6" name="Picture 5">
            <a:extLst>
              <a:ext uri="{FF2B5EF4-FFF2-40B4-BE49-F238E27FC236}">
                <a16:creationId xmlns:a16="http://schemas.microsoft.com/office/drawing/2014/main" id="{28AA38BA-1070-4B28-A557-6150CA09B8D7}"/>
              </a:ext>
            </a:extLst>
          </p:cNvPr>
          <p:cNvPicPr>
            <a:picLocks noChangeAspect="1"/>
          </p:cNvPicPr>
          <p:nvPr/>
        </p:nvPicPr>
        <p:blipFill>
          <a:blip r:embed="rId3"/>
          <a:stretch>
            <a:fillRect/>
          </a:stretch>
        </p:blipFill>
        <p:spPr>
          <a:xfrm>
            <a:off x="6928282" y="1812780"/>
            <a:ext cx="2917998" cy="2772697"/>
          </a:xfrm>
          <a:prstGeom prst="rect">
            <a:avLst/>
          </a:prstGeom>
        </p:spPr>
      </p:pic>
    </p:spTree>
    <p:extLst>
      <p:ext uri="{BB962C8B-B14F-4D97-AF65-F5344CB8AC3E}">
        <p14:creationId xmlns:p14="http://schemas.microsoft.com/office/powerpoint/2010/main" val="327708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9963-AE1F-4F7B-9931-A81A0B4B0097}"/>
              </a:ext>
            </a:extLst>
          </p:cNvPr>
          <p:cNvSpPr>
            <a:spLocks noGrp="1"/>
          </p:cNvSpPr>
          <p:nvPr>
            <p:ph type="title"/>
          </p:nvPr>
        </p:nvSpPr>
        <p:spPr>
          <a:xfrm>
            <a:off x="751979" y="347232"/>
            <a:ext cx="8596668" cy="814873"/>
          </a:xfrm>
        </p:spPr>
        <p:txBody>
          <a:bodyPr/>
          <a:lstStyle/>
          <a:p>
            <a:r>
              <a:rPr lang="en-US" dirty="0"/>
              <a:t>Ways to Implement</a:t>
            </a:r>
          </a:p>
        </p:txBody>
      </p:sp>
      <p:sp>
        <p:nvSpPr>
          <p:cNvPr id="3" name="Content Placeholder 2">
            <a:extLst>
              <a:ext uri="{FF2B5EF4-FFF2-40B4-BE49-F238E27FC236}">
                <a16:creationId xmlns:a16="http://schemas.microsoft.com/office/drawing/2014/main" id="{F71F3CC5-2F9E-4D6E-A526-E69567F1E189}"/>
              </a:ext>
            </a:extLst>
          </p:cNvPr>
          <p:cNvSpPr>
            <a:spLocks noGrp="1"/>
          </p:cNvSpPr>
          <p:nvPr>
            <p:ph idx="1"/>
          </p:nvPr>
        </p:nvSpPr>
        <p:spPr>
          <a:xfrm>
            <a:off x="6430154" y="1457181"/>
            <a:ext cx="4305213" cy="4523240"/>
          </a:xfrm>
        </p:spPr>
        <p:txBody>
          <a:bodyPr>
            <a:normAutofit/>
          </a:bodyPr>
          <a:lstStyle/>
          <a:p>
            <a:pPr>
              <a:lnSpc>
                <a:spcPct val="200000"/>
              </a:lnSpc>
            </a:pPr>
            <a:r>
              <a:rPr lang="en-US" dirty="0"/>
              <a:t>Beginning of year</a:t>
            </a:r>
          </a:p>
          <a:p>
            <a:pPr>
              <a:lnSpc>
                <a:spcPct val="200000"/>
              </a:lnSpc>
            </a:pPr>
            <a:r>
              <a:rPr lang="en-US" dirty="0"/>
              <a:t>Throughout the year</a:t>
            </a:r>
          </a:p>
          <a:p>
            <a:pPr>
              <a:lnSpc>
                <a:spcPct val="200000"/>
              </a:lnSpc>
            </a:pPr>
            <a:r>
              <a:rPr lang="en-US" dirty="0"/>
              <a:t>Concurrent years</a:t>
            </a:r>
          </a:p>
          <a:p>
            <a:pPr>
              <a:lnSpc>
                <a:spcPct val="200000"/>
              </a:lnSpc>
            </a:pPr>
            <a:r>
              <a:rPr lang="en-US" dirty="0"/>
              <a:t>When problems occur</a:t>
            </a:r>
          </a:p>
          <a:p>
            <a:pPr>
              <a:lnSpc>
                <a:spcPct val="200000"/>
              </a:lnSpc>
            </a:pPr>
            <a:r>
              <a:rPr lang="en-US" dirty="0"/>
              <a:t>Administrator to teaching staff</a:t>
            </a:r>
          </a:p>
          <a:p>
            <a:pPr>
              <a:lnSpc>
                <a:spcPct val="200000"/>
              </a:lnSpc>
            </a:pPr>
            <a:r>
              <a:rPr lang="en-US" dirty="0"/>
              <a:t>Between teaching staff</a:t>
            </a:r>
          </a:p>
        </p:txBody>
      </p:sp>
      <p:grpSp>
        <p:nvGrpSpPr>
          <p:cNvPr id="9" name="Group 8">
            <a:extLst>
              <a:ext uri="{FF2B5EF4-FFF2-40B4-BE49-F238E27FC236}">
                <a16:creationId xmlns:a16="http://schemas.microsoft.com/office/drawing/2014/main" id="{07308B90-583A-4143-9CE3-FD71B054A169}"/>
              </a:ext>
            </a:extLst>
          </p:cNvPr>
          <p:cNvGrpSpPr/>
          <p:nvPr/>
        </p:nvGrpSpPr>
        <p:grpSpPr>
          <a:xfrm>
            <a:off x="1456633" y="4610423"/>
            <a:ext cx="4862856" cy="2093167"/>
            <a:chOff x="1456633" y="4610423"/>
            <a:chExt cx="4862856" cy="2093167"/>
          </a:xfrm>
        </p:grpSpPr>
        <p:pic>
          <p:nvPicPr>
            <p:cNvPr id="1030" name="Picture 6" descr="Image result for clipart for leadership">
              <a:extLst>
                <a:ext uri="{FF2B5EF4-FFF2-40B4-BE49-F238E27FC236}">
                  <a16:creationId xmlns:a16="http://schemas.microsoft.com/office/drawing/2014/main" id="{1825C0A3-4C58-4B16-9D2C-F8BFDF2BE5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667"/>
            <a:stretch/>
          </p:blipFill>
          <p:spPr bwMode="auto">
            <a:xfrm>
              <a:off x="3082623" y="4610423"/>
              <a:ext cx="3236866" cy="2093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D4DB5A-1222-4E3E-B2BD-60A31F98214D}"/>
                </a:ext>
              </a:extLst>
            </p:cNvPr>
            <p:cNvSpPr txBox="1"/>
            <p:nvPr/>
          </p:nvSpPr>
          <p:spPr>
            <a:xfrm>
              <a:off x="1456633" y="5564923"/>
              <a:ext cx="2336092" cy="830997"/>
            </a:xfrm>
            <a:prstGeom prst="rect">
              <a:avLst/>
            </a:prstGeom>
            <a:noFill/>
          </p:spPr>
          <p:txBody>
            <a:bodyPr wrap="square" rtlCol="0">
              <a:spAutoFit/>
            </a:bodyPr>
            <a:lstStyle/>
            <a:p>
              <a:pPr algn="ctr"/>
              <a:r>
                <a:rPr lang="en-US" sz="2400" b="1" dirty="0"/>
                <a:t>Leadership Training</a:t>
              </a:r>
            </a:p>
          </p:txBody>
        </p:sp>
      </p:grpSp>
      <p:grpSp>
        <p:nvGrpSpPr>
          <p:cNvPr id="7" name="Group 6">
            <a:extLst>
              <a:ext uri="{FF2B5EF4-FFF2-40B4-BE49-F238E27FC236}">
                <a16:creationId xmlns:a16="http://schemas.microsoft.com/office/drawing/2014/main" id="{E5142C49-84CA-40B5-9167-34229C1CF203}"/>
              </a:ext>
            </a:extLst>
          </p:cNvPr>
          <p:cNvGrpSpPr/>
          <p:nvPr/>
        </p:nvGrpSpPr>
        <p:grpSpPr>
          <a:xfrm>
            <a:off x="1283824" y="1401350"/>
            <a:ext cx="4269515" cy="1844741"/>
            <a:chOff x="1283824" y="1401350"/>
            <a:chExt cx="4269515" cy="1844741"/>
          </a:xfrm>
        </p:grpSpPr>
        <p:sp>
          <p:nvSpPr>
            <p:cNvPr id="4" name="TextBox 3">
              <a:extLst>
                <a:ext uri="{FF2B5EF4-FFF2-40B4-BE49-F238E27FC236}">
                  <a16:creationId xmlns:a16="http://schemas.microsoft.com/office/drawing/2014/main" id="{72295E66-EF9D-4FD0-8F85-C081AF045D1E}"/>
                </a:ext>
              </a:extLst>
            </p:cNvPr>
            <p:cNvSpPr txBox="1"/>
            <p:nvPr/>
          </p:nvSpPr>
          <p:spPr>
            <a:xfrm>
              <a:off x="1283824" y="1990197"/>
              <a:ext cx="2786742" cy="369332"/>
            </a:xfrm>
            <a:prstGeom prst="rect">
              <a:avLst/>
            </a:prstGeom>
            <a:noFill/>
          </p:spPr>
          <p:txBody>
            <a:bodyPr wrap="square" rtlCol="0">
              <a:spAutoFit/>
            </a:bodyPr>
            <a:lstStyle/>
            <a:p>
              <a:r>
                <a:rPr lang="en-US" b="1" dirty="0"/>
                <a:t>Compliance  Training</a:t>
              </a:r>
            </a:p>
          </p:txBody>
        </p:sp>
        <p:pic>
          <p:nvPicPr>
            <p:cNvPr id="1026" name="Picture 2" descr="Image result for clipart for compliance">
              <a:extLst>
                <a:ext uri="{FF2B5EF4-FFF2-40B4-BE49-F238E27FC236}">
                  <a16:creationId xmlns:a16="http://schemas.microsoft.com/office/drawing/2014/main" id="{6BE2A82D-1FDD-4D9B-B875-FCA0CB3E5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598" y="1401350"/>
              <a:ext cx="1844741" cy="1844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4BDE4DC-05BB-4576-8A58-B62E1BB7FD5A}"/>
              </a:ext>
            </a:extLst>
          </p:cNvPr>
          <p:cNvGrpSpPr/>
          <p:nvPr/>
        </p:nvGrpSpPr>
        <p:grpSpPr>
          <a:xfrm>
            <a:off x="222547" y="3144428"/>
            <a:ext cx="4961130" cy="1696988"/>
            <a:chOff x="222547" y="3144428"/>
            <a:chExt cx="4961130" cy="1696988"/>
          </a:xfrm>
        </p:grpSpPr>
        <p:sp>
          <p:nvSpPr>
            <p:cNvPr id="6" name="TextBox 5">
              <a:extLst>
                <a:ext uri="{FF2B5EF4-FFF2-40B4-BE49-F238E27FC236}">
                  <a16:creationId xmlns:a16="http://schemas.microsoft.com/office/drawing/2014/main" id="{FE888CD4-F162-4F13-BBEA-5C59A58DAA53}"/>
                </a:ext>
              </a:extLst>
            </p:cNvPr>
            <p:cNvSpPr txBox="1"/>
            <p:nvPr/>
          </p:nvSpPr>
          <p:spPr>
            <a:xfrm>
              <a:off x="2396935" y="3554260"/>
              <a:ext cx="2786742" cy="646331"/>
            </a:xfrm>
            <a:prstGeom prst="rect">
              <a:avLst/>
            </a:prstGeom>
            <a:noFill/>
          </p:spPr>
          <p:txBody>
            <a:bodyPr wrap="square" rtlCol="0">
              <a:spAutoFit/>
            </a:bodyPr>
            <a:lstStyle/>
            <a:p>
              <a:endParaRPr lang="en-US" dirty="0"/>
            </a:p>
            <a:p>
              <a:r>
                <a:rPr lang="en-US" b="1" dirty="0"/>
                <a:t>Instructional training</a:t>
              </a:r>
            </a:p>
          </p:txBody>
        </p:sp>
        <p:pic>
          <p:nvPicPr>
            <p:cNvPr id="1028" name="Picture 4" descr="Image result for clipart for instructional">
              <a:extLst>
                <a:ext uri="{FF2B5EF4-FFF2-40B4-BE49-F238E27FC236}">
                  <a16:creationId xmlns:a16="http://schemas.microsoft.com/office/drawing/2014/main" id="{791D8366-2F42-45E0-9FCF-E4968EF29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47" y="3144428"/>
              <a:ext cx="2367891" cy="16969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1EE47A2-0916-4FBF-AAAB-C62E34AB7345}"/>
              </a:ext>
            </a:extLst>
          </p:cNvPr>
          <p:cNvGrpSpPr/>
          <p:nvPr/>
        </p:nvGrpSpPr>
        <p:grpSpPr>
          <a:xfrm>
            <a:off x="457116" y="1799437"/>
            <a:ext cx="5917706" cy="3509646"/>
            <a:chOff x="222547" y="1799437"/>
            <a:chExt cx="5917706" cy="3509646"/>
          </a:xfrm>
        </p:grpSpPr>
        <p:grpSp>
          <p:nvGrpSpPr>
            <p:cNvPr id="13" name="Group 12">
              <a:extLst>
                <a:ext uri="{FF2B5EF4-FFF2-40B4-BE49-F238E27FC236}">
                  <a16:creationId xmlns:a16="http://schemas.microsoft.com/office/drawing/2014/main" id="{F38E4F2B-91A2-4A6F-971B-40BF90D6FFE5}"/>
                </a:ext>
              </a:extLst>
            </p:cNvPr>
            <p:cNvGrpSpPr/>
            <p:nvPr/>
          </p:nvGrpSpPr>
          <p:grpSpPr>
            <a:xfrm>
              <a:off x="222547" y="2511009"/>
              <a:ext cx="4862856" cy="2093167"/>
              <a:chOff x="1456633" y="4610423"/>
              <a:chExt cx="4862856" cy="2093167"/>
            </a:xfrm>
          </p:grpSpPr>
          <p:pic>
            <p:nvPicPr>
              <p:cNvPr id="14" name="Picture 6" descr="Image result for clipart for leadership">
                <a:extLst>
                  <a:ext uri="{FF2B5EF4-FFF2-40B4-BE49-F238E27FC236}">
                    <a16:creationId xmlns:a16="http://schemas.microsoft.com/office/drawing/2014/main" id="{A577DE38-B439-4B47-8229-F33800455E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667"/>
              <a:stretch/>
            </p:blipFill>
            <p:spPr bwMode="auto">
              <a:xfrm>
                <a:off x="3082623" y="4610423"/>
                <a:ext cx="3236866" cy="20931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4673FBE-7108-493C-842F-6E23DA45A249}"/>
                  </a:ext>
                </a:extLst>
              </p:cNvPr>
              <p:cNvSpPr txBox="1"/>
              <p:nvPr/>
            </p:nvSpPr>
            <p:spPr>
              <a:xfrm>
                <a:off x="1456633" y="5564923"/>
                <a:ext cx="2336092" cy="830997"/>
              </a:xfrm>
              <a:prstGeom prst="rect">
                <a:avLst/>
              </a:prstGeom>
              <a:noFill/>
            </p:spPr>
            <p:txBody>
              <a:bodyPr wrap="square" rtlCol="0">
                <a:spAutoFit/>
              </a:bodyPr>
              <a:lstStyle/>
              <a:p>
                <a:pPr algn="ctr"/>
                <a:r>
                  <a:rPr lang="en-US" sz="2400" b="1" dirty="0"/>
                  <a:t>Leadership Training</a:t>
                </a:r>
              </a:p>
            </p:txBody>
          </p:sp>
        </p:grpSp>
        <p:sp>
          <p:nvSpPr>
            <p:cNvPr id="10" name="Left Brace 9">
              <a:extLst>
                <a:ext uri="{FF2B5EF4-FFF2-40B4-BE49-F238E27FC236}">
                  <a16:creationId xmlns:a16="http://schemas.microsoft.com/office/drawing/2014/main" id="{73CD1FE2-5842-437A-8EDB-D0A08999FF86}"/>
                </a:ext>
              </a:extLst>
            </p:cNvPr>
            <p:cNvSpPr/>
            <p:nvPr/>
          </p:nvSpPr>
          <p:spPr>
            <a:xfrm>
              <a:off x="5383440" y="1799437"/>
              <a:ext cx="756813" cy="350964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7287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4" presetClass="exit" presetSubtype="10" fill="hold" nodeType="withEffect">
                                  <p:stCondLst>
                                    <p:cond delay="0"/>
                                  </p:stCondLst>
                                  <p:childTnLst>
                                    <p:animEffect transition="out" filter="randombar(horizontal)">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DCBC-4280-4417-B5DE-6E147352E36B}"/>
              </a:ext>
            </a:extLst>
          </p:cNvPr>
          <p:cNvSpPr>
            <a:spLocks noGrp="1"/>
          </p:cNvSpPr>
          <p:nvPr>
            <p:ph type="title"/>
          </p:nvPr>
        </p:nvSpPr>
        <p:spPr>
          <a:xfrm>
            <a:off x="677334" y="609600"/>
            <a:ext cx="8596668" cy="1320800"/>
          </a:xfrm>
        </p:spPr>
        <p:txBody>
          <a:bodyPr/>
          <a:lstStyle/>
          <a:p>
            <a:r>
              <a:rPr lang="en-US" dirty="0"/>
              <a:t>Introduction for Staff</a:t>
            </a:r>
          </a:p>
        </p:txBody>
      </p:sp>
      <p:sp>
        <p:nvSpPr>
          <p:cNvPr id="3" name="Content Placeholder 2">
            <a:extLst>
              <a:ext uri="{FF2B5EF4-FFF2-40B4-BE49-F238E27FC236}">
                <a16:creationId xmlns:a16="http://schemas.microsoft.com/office/drawing/2014/main" id="{19641E74-61A3-414A-85B4-14BF15E0012D}"/>
              </a:ext>
            </a:extLst>
          </p:cNvPr>
          <p:cNvSpPr>
            <a:spLocks noGrp="1"/>
          </p:cNvSpPr>
          <p:nvPr>
            <p:ph idx="1"/>
          </p:nvPr>
        </p:nvSpPr>
        <p:spPr>
          <a:xfrm>
            <a:off x="608909" y="1538549"/>
            <a:ext cx="7650188" cy="4709851"/>
          </a:xfrm>
        </p:spPr>
        <p:txBody>
          <a:bodyPr>
            <a:normAutofit lnSpcReduction="10000"/>
          </a:bodyPr>
          <a:lstStyle/>
          <a:p>
            <a:r>
              <a:rPr lang="en-US" dirty="0"/>
              <a:t>Intro to agreements</a:t>
            </a:r>
          </a:p>
          <a:p>
            <a:pPr lvl="1"/>
            <a:r>
              <a:rPr lang="en-US" dirty="0"/>
              <a:t>Purpose and document review</a:t>
            </a:r>
          </a:p>
          <a:p>
            <a:endParaRPr lang="en-US" dirty="0"/>
          </a:p>
          <a:p>
            <a:r>
              <a:rPr lang="en-US" dirty="0"/>
              <a:t>Group Work</a:t>
            </a:r>
          </a:p>
          <a:p>
            <a:pPr lvl="1"/>
            <a:r>
              <a:rPr lang="en-US" dirty="0"/>
              <a:t>Cultural Overview</a:t>
            </a:r>
          </a:p>
          <a:p>
            <a:pPr lvl="2"/>
            <a:r>
              <a:rPr lang="en-US" dirty="0"/>
              <a:t>Culture Grid</a:t>
            </a:r>
          </a:p>
          <a:p>
            <a:pPr lvl="2"/>
            <a:r>
              <a:rPr lang="en-US" dirty="0"/>
              <a:t>Team Discussion</a:t>
            </a:r>
          </a:p>
          <a:p>
            <a:pPr lvl="2"/>
            <a:r>
              <a:rPr lang="en-US" dirty="0"/>
              <a:t>Whole Group processing/unpacking</a:t>
            </a:r>
          </a:p>
          <a:p>
            <a:endParaRPr lang="en-US" dirty="0"/>
          </a:p>
          <a:p>
            <a:r>
              <a:rPr lang="en-US" dirty="0"/>
              <a:t>Individual Team Work</a:t>
            </a:r>
          </a:p>
          <a:p>
            <a:pPr lvl="1"/>
            <a:r>
              <a:rPr lang="en-US" dirty="0"/>
              <a:t>Work thru each agreement </a:t>
            </a:r>
          </a:p>
          <a:p>
            <a:pPr lvl="1"/>
            <a:r>
              <a:rPr lang="en-US" dirty="0"/>
              <a:t>Your role is to help them think of ways they can meet the expectations (use considerations or question prompts as needed)</a:t>
            </a:r>
          </a:p>
          <a:p>
            <a:pPr lvl="1"/>
            <a:endParaRPr lang="en-US" dirty="0"/>
          </a:p>
          <a:p>
            <a:pPr lvl="1"/>
            <a:endParaRPr lang="en-US" dirty="0"/>
          </a:p>
        </p:txBody>
      </p:sp>
      <p:pic>
        <p:nvPicPr>
          <p:cNvPr id="6" name="Picture 5">
            <a:extLst>
              <a:ext uri="{FF2B5EF4-FFF2-40B4-BE49-F238E27FC236}">
                <a16:creationId xmlns:a16="http://schemas.microsoft.com/office/drawing/2014/main" id="{69944624-E93C-4F42-8407-DBABC8165705}"/>
              </a:ext>
            </a:extLst>
          </p:cNvPr>
          <p:cNvPicPr>
            <a:picLocks noChangeAspect="1"/>
          </p:cNvPicPr>
          <p:nvPr/>
        </p:nvPicPr>
        <p:blipFill rotWithShape="1">
          <a:blip r:embed="rId3"/>
          <a:srcRect l="33111" t="28148" r="34987" b="17185"/>
          <a:stretch/>
        </p:blipFill>
        <p:spPr>
          <a:xfrm>
            <a:off x="5992321" y="1161107"/>
            <a:ext cx="3281680" cy="3749040"/>
          </a:xfrm>
          <a:prstGeom prst="rect">
            <a:avLst/>
          </a:prstGeom>
        </p:spPr>
      </p:pic>
      <p:sp>
        <p:nvSpPr>
          <p:cNvPr id="8" name="Oval 7">
            <a:extLst>
              <a:ext uri="{FF2B5EF4-FFF2-40B4-BE49-F238E27FC236}">
                <a16:creationId xmlns:a16="http://schemas.microsoft.com/office/drawing/2014/main" id="{E5AE4AB3-3B15-4BBA-A4FB-1741CC9F0E2C}"/>
              </a:ext>
            </a:extLst>
          </p:cNvPr>
          <p:cNvSpPr/>
          <p:nvPr/>
        </p:nvSpPr>
        <p:spPr>
          <a:xfrm>
            <a:off x="7189393" y="3995010"/>
            <a:ext cx="1113503"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92B2458-6D86-4288-B420-FFB4D75577E0}"/>
              </a:ext>
            </a:extLst>
          </p:cNvPr>
          <p:cNvSpPr/>
          <p:nvPr/>
        </p:nvSpPr>
        <p:spPr>
          <a:xfrm>
            <a:off x="7331791" y="4181171"/>
            <a:ext cx="1113503"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66B892-F5CC-49EC-9E23-D3255045FB0F}"/>
              </a:ext>
            </a:extLst>
          </p:cNvPr>
          <p:cNvSpPr/>
          <p:nvPr/>
        </p:nvSpPr>
        <p:spPr>
          <a:xfrm>
            <a:off x="6684707" y="3503725"/>
            <a:ext cx="1257299"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B3F9658-81A0-49AF-B0AE-5E1C35BD9610}"/>
              </a:ext>
            </a:extLst>
          </p:cNvPr>
          <p:cNvSpPr/>
          <p:nvPr/>
        </p:nvSpPr>
        <p:spPr>
          <a:xfrm>
            <a:off x="7079267" y="3177173"/>
            <a:ext cx="1113503"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A569C2-17CA-4FD2-BDAF-97C217AA6292}"/>
              </a:ext>
            </a:extLst>
          </p:cNvPr>
          <p:cNvSpPr/>
          <p:nvPr/>
        </p:nvSpPr>
        <p:spPr>
          <a:xfrm>
            <a:off x="8015748" y="2724928"/>
            <a:ext cx="715297" cy="2127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E55B899-E983-49D0-90B3-74A64B9DEBBA}"/>
              </a:ext>
            </a:extLst>
          </p:cNvPr>
          <p:cNvSpPr/>
          <p:nvPr/>
        </p:nvSpPr>
        <p:spPr>
          <a:xfrm>
            <a:off x="7888543" y="2900124"/>
            <a:ext cx="932837" cy="1355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D0EB30-1F38-43C2-A7EF-57F7A1A4DEE6}"/>
              </a:ext>
            </a:extLst>
          </p:cNvPr>
          <p:cNvSpPr/>
          <p:nvPr/>
        </p:nvSpPr>
        <p:spPr>
          <a:xfrm>
            <a:off x="8093176" y="2487560"/>
            <a:ext cx="829598" cy="2127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73285E-BEB7-444A-A2ED-291821F454A0}"/>
              </a:ext>
            </a:extLst>
          </p:cNvPr>
          <p:cNvSpPr/>
          <p:nvPr/>
        </p:nvSpPr>
        <p:spPr>
          <a:xfrm>
            <a:off x="6623870" y="3711845"/>
            <a:ext cx="1113503" cy="2157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581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96A0-EA31-43B5-8250-8C619937D294}"/>
              </a:ext>
            </a:extLst>
          </p:cNvPr>
          <p:cNvSpPr>
            <a:spLocks noGrp="1"/>
          </p:cNvSpPr>
          <p:nvPr>
            <p:ph type="title"/>
          </p:nvPr>
        </p:nvSpPr>
        <p:spPr>
          <a:xfrm>
            <a:off x="422297" y="355601"/>
            <a:ext cx="8596668" cy="813836"/>
          </a:xfrm>
        </p:spPr>
        <p:txBody>
          <a:bodyPr anchor="t">
            <a:normAutofit/>
          </a:bodyPr>
          <a:lstStyle/>
          <a:p>
            <a:r>
              <a:rPr lang="en-US" dirty="0"/>
              <a:t>Implementation Cycles</a:t>
            </a:r>
          </a:p>
        </p:txBody>
      </p:sp>
      <p:graphicFrame>
        <p:nvGraphicFramePr>
          <p:cNvPr id="6148" name="Content Placeholder 2">
            <a:extLst>
              <a:ext uri="{FF2B5EF4-FFF2-40B4-BE49-F238E27FC236}">
                <a16:creationId xmlns:a16="http://schemas.microsoft.com/office/drawing/2014/main" id="{990BBF26-1DBB-458A-A2C7-84E9D4C5C5FE}"/>
              </a:ext>
            </a:extLst>
          </p:cNvPr>
          <p:cNvGraphicFramePr>
            <a:graphicFrameLocks noGrp="1"/>
          </p:cNvGraphicFramePr>
          <p:nvPr>
            <p:ph idx="1"/>
            <p:extLst>
              <p:ext uri="{D42A27DB-BD31-4B8C-83A1-F6EECF244321}">
                <p14:modId xmlns:p14="http://schemas.microsoft.com/office/powerpoint/2010/main" val="2912642191"/>
              </p:ext>
            </p:extLst>
          </p:nvPr>
        </p:nvGraphicFramePr>
        <p:xfrm>
          <a:off x="5187777" y="809853"/>
          <a:ext cx="4571999" cy="3684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Image result for clipart for implementation">
            <a:extLst>
              <a:ext uri="{FF2B5EF4-FFF2-40B4-BE49-F238E27FC236}">
                <a16:creationId xmlns:a16="http://schemas.microsoft.com/office/drawing/2014/main" id="{C8AC5DE7-3013-41E9-B9C9-1CEEB7D70B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723" y="3872814"/>
            <a:ext cx="5315934" cy="2976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074C59-F9C1-45D1-8CA4-22AA634B4BC7}"/>
              </a:ext>
            </a:extLst>
          </p:cNvPr>
          <p:cNvSpPr txBox="1"/>
          <p:nvPr/>
        </p:nvSpPr>
        <p:spPr>
          <a:xfrm>
            <a:off x="324050" y="1982516"/>
            <a:ext cx="2965560" cy="1077218"/>
          </a:xfrm>
          <a:prstGeom prst="rect">
            <a:avLst/>
          </a:prstGeom>
          <a:noFill/>
        </p:spPr>
        <p:txBody>
          <a:bodyPr wrap="square" rtlCol="0">
            <a:spAutoFit/>
          </a:bodyPr>
          <a:lstStyle/>
          <a:p>
            <a:r>
              <a:rPr lang="en-US" sz="3200" dirty="0"/>
              <a:t>Developmental Progression</a:t>
            </a:r>
          </a:p>
        </p:txBody>
      </p:sp>
      <p:sp>
        <p:nvSpPr>
          <p:cNvPr id="4" name="Arrow: Right 3">
            <a:extLst>
              <a:ext uri="{FF2B5EF4-FFF2-40B4-BE49-F238E27FC236}">
                <a16:creationId xmlns:a16="http://schemas.microsoft.com/office/drawing/2014/main" id="{01BE01FC-BD10-45F3-B46C-F267D634701E}"/>
              </a:ext>
            </a:extLst>
          </p:cNvPr>
          <p:cNvSpPr/>
          <p:nvPr/>
        </p:nvSpPr>
        <p:spPr>
          <a:xfrm>
            <a:off x="3522143" y="2431770"/>
            <a:ext cx="1234788" cy="441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6877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4851-EB82-49A5-9C68-916F3E0BE8DA}"/>
              </a:ext>
            </a:extLst>
          </p:cNvPr>
          <p:cNvSpPr>
            <a:spLocks noGrp="1"/>
          </p:cNvSpPr>
          <p:nvPr>
            <p:ph type="title"/>
          </p:nvPr>
        </p:nvSpPr>
        <p:spPr/>
        <p:txBody>
          <a:bodyPr/>
          <a:lstStyle/>
          <a:p>
            <a:r>
              <a:rPr lang="en-US" dirty="0"/>
              <a:t>Examples</a:t>
            </a:r>
          </a:p>
        </p:txBody>
      </p:sp>
      <p:pic>
        <p:nvPicPr>
          <p:cNvPr id="5" name="Picture 4">
            <a:extLst>
              <a:ext uri="{FF2B5EF4-FFF2-40B4-BE49-F238E27FC236}">
                <a16:creationId xmlns:a16="http://schemas.microsoft.com/office/drawing/2014/main" id="{62021C23-BD51-4936-B676-E197E116027C}"/>
              </a:ext>
            </a:extLst>
          </p:cNvPr>
          <p:cNvPicPr>
            <a:picLocks noChangeAspect="1"/>
          </p:cNvPicPr>
          <p:nvPr/>
        </p:nvPicPr>
        <p:blipFill rotWithShape="1">
          <a:blip r:embed="rId3"/>
          <a:srcRect l="10273" t="31403" r="27505" b="15614"/>
          <a:stretch/>
        </p:blipFill>
        <p:spPr>
          <a:xfrm>
            <a:off x="3786933" y="372980"/>
            <a:ext cx="5487069" cy="3114839"/>
          </a:xfrm>
          <a:prstGeom prst="rect">
            <a:avLst/>
          </a:prstGeom>
        </p:spPr>
      </p:pic>
      <p:pic>
        <p:nvPicPr>
          <p:cNvPr id="8" name="Picture 7">
            <a:extLst>
              <a:ext uri="{FF2B5EF4-FFF2-40B4-BE49-F238E27FC236}">
                <a16:creationId xmlns:a16="http://schemas.microsoft.com/office/drawing/2014/main" id="{0C9B2EB8-6DAB-461A-8FED-EFE0E9181543}"/>
              </a:ext>
            </a:extLst>
          </p:cNvPr>
          <p:cNvPicPr>
            <a:picLocks noChangeAspect="1"/>
          </p:cNvPicPr>
          <p:nvPr/>
        </p:nvPicPr>
        <p:blipFill rotWithShape="1">
          <a:blip r:embed="rId4"/>
          <a:srcRect l="10390" t="32456" r="29610" b="18947"/>
          <a:stretch/>
        </p:blipFill>
        <p:spPr>
          <a:xfrm>
            <a:off x="950343" y="3689317"/>
            <a:ext cx="5487070" cy="2962806"/>
          </a:xfrm>
          <a:prstGeom prst="rect">
            <a:avLst/>
          </a:prstGeom>
        </p:spPr>
      </p:pic>
    </p:spTree>
    <p:extLst>
      <p:ext uri="{BB962C8B-B14F-4D97-AF65-F5344CB8AC3E}">
        <p14:creationId xmlns:p14="http://schemas.microsoft.com/office/powerpoint/2010/main" val="1047865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lipart for accountability">
            <a:extLst>
              <a:ext uri="{FF2B5EF4-FFF2-40B4-BE49-F238E27FC236}">
                <a16:creationId xmlns:a16="http://schemas.microsoft.com/office/drawing/2014/main" id="{D73A780C-3066-457F-9653-B7B18CB2DE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61" r="7701"/>
          <a:stretch/>
        </p:blipFill>
        <p:spPr bwMode="auto">
          <a:xfrm>
            <a:off x="5485484" y="-89611"/>
            <a:ext cx="5772539" cy="6900957"/>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CB8810-C72B-40EE-8D1D-D96A09281844}"/>
              </a:ext>
            </a:extLst>
          </p:cNvPr>
          <p:cNvSpPr>
            <a:spLocks noGrp="1"/>
          </p:cNvSpPr>
          <p:nvPr>
            <p:ph type="title"/>
          </p:nvPr>
        </p:nvSpPr>
        <p:spPr>
          <a:xfrm>
            <a:off x="1007014" y="323461"/>
            <a:ext cx="3851123" cy="964163"/>
          </a:xfrm>
        </p:spPr>
        <p:txBody>
          <a:bodyPr>
            <a:normAutofit fontScale="90000"/>
          </a:bodyPr>
          <a:lstStyle/>
          <a:p>
            <a:r>
              <a:rPr lang="en-US" dirty="0"/>
              <a:t>Accountability</a:t>
            </a:r>
            <a:br>
              <a:rPr lang="en-US" dirty="0"/>
            </a:br>
            <a:endParaRPr lang="en-US" dirty="0"/>
          </a:p>
        </p:txBody>
      </p:sp>
      <p:pic>
        <p:nvPicPr>
          <p:cNvPr id="16" name="Content Placeholder 15">
            <a:extLst>
              <a:ext uri="{FF2B5EF4-FFF2-40B4-BE49-F238E27FC236}">
                <a16:creationId xmlns:a16="http://schemas.microsoft.com/office/drawing/2014/main" id="{58345F4D-2B20-4079-A237-9D37CC510287}"/>
              </a:ext>
            </a:extLst>
          </p:cNvPr>
          <p:cNvPicPr>
            <a:picLocks noGrp="1"/>
          </p:cNvPicPr>
          <p:nvPr>
            <p:ph idx="1"/>
          </p:nvPr>
        </p:nvPicPr>
        <p:blipFill rotWithShape="1">
          <a:blip r:embed="rId4"/>
          <a:srcRect l="17064" t="29972" r="20452" b="17535"/>
          <a:stretch/>
        </p:blipFill>
        <p:spPr bwMode="auto">
          <a:xfrm>
            <a:off x="886329" y="1091530"/>
            <a:ext cx="3971808" cy="3119686"/>
          </a:xfrm>
          <a:prstGeom prst="rect">
            <a:avLst/>
          </a:prstGeom>
          <a:ln>
            <a:solidFill>
              <a:schemeClr val="accent1"/>
            </a:solid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0DA1E04-8A49-4A9C-8D76-E27AFD00ABE2}"/>
              </a:ext>
            </a:extLst>
          </p:cNvPr>
          <p:cNvPicPr>
            <a:picLocks noChangeAspect="1"/>
          </p:cNvPicPr>
          <p:nvPr/>
        </p:nvPicPr>
        <p:blipFill>
          <a:blip r:embed="rId5"/>
          <a:stretch>
            <a:fillRect/>
          </a:stretch>
        </p:blipFill>
        <p:spPr>
          <a:xfrm>
            <a:off x="2104070" y="4211216"/>
            <a:ext cx="1536325" cy="274344"/>
          </a:xfrm>
          <a:prstGeom prst="rect">
            <a:avLst/>
          </a:prstGeom>
        </p:spPr>
      </p:pic>
      <p:grpSp>
        <p:nvGrpSpPr>
          <p:cNvPr id="6" name="Group 5">
            <a:extLst>
              <a:ext uri="{FF2B5EF4-FFF2-40B4-BE49-F238E27FC236}">
                <a16:creationId xmlns:a16="http://schemas.microsoft.com/office/drawing/2014/main" id="{C8D9FF3F-DEEC-4D8A-B31E-8636C7A7BFF8}"/>
              </a:ext>
            </a:extLst>
          </p:cNvPr>
          <p:cNvGrpSpPr/>
          <p:nvPr/>
        </p:nvGrpSpPr>
        <p:grpSpPr>
          <a:xfrm>
            <a:off x="499204" y="5182330"/>
            <a:ext cx="5772539" cy="1523269"/>
            <a:chOff x="499204" y="5182330"/>
            <a:chExt cx="5772539" cy="1523269"/>
          </a:xfrm>
        </p:grpSpPr>
        <p:pic>
          <p:nvPicPr>
            <p:cNvPr id="4" name="Picture 3">
              <a:extLst>
                <a:ext uri="{FF2B5EF4-FFF2-40B4-BE49-F238E27FC236}">
                  <a16:creationId xmlns:a16="http://schemas.microsoft.com/office/drawing/2014/main" id="{89F30D96-B383-4380-80D2-81AE6AB28D5B}"/>
                </a:ext>
              </a:extLst>
            </p:cNvPr>
            <p:cNvPicPr>
              <a:picLocks noChangeAspect="1"/>
            </p:cNvPicPr>
            <p:nvPr/>
          </p:nvPicPr>
          <p:blipFill rotWithShape="1">
            <a:blip r:embed="rId6"/>
            <a:srcRect l="9908" t="34195" r="24060" b="40136"/>
            <a:stretch/>
          </p:blipFill>
          <p:spPr>
            <a:xfrm>
              <a:off x="499204" y="5209603"/>
              <a:ext cx="5772539" cy="1495996"/>
            </a:xfrm>
            <a:prstGeom prst="rect">
              <a:avLst/>
            </a:prstGeom>
          </p:spPr>
        </p:pic>
        <p:sp>
          <p:nvSpPr>
            <p:cNvPr id="5" name="TextBox 4">
              <a:extLst>
                <a:ext uri="{FF2B5EF4-FFF2-40B4-BE49-F238E27FC236}">
                  <a16:creationId xmlns:a16="http://schemas.microsoft.com/office/drawing/2014/main" id="{ED2C8911-5ED5-4250-B85C-406E39883DE3}"/>
                </a:ext>
              </a:extLst>
            </p:cNvPr>
            <p:cNvSpPr txBox="1"/>
            <p:nvPr/>
          </p:nvSpPr>
          <p:spPr>
            <a:xfrm>
              <a:off x="2558160" y="5182330"/>
              <a:ext cx="1281404" cy="369332"/>
            </a:xfrm>
            <a:prstGeom prst="rect">
              <a:avLst/>
            </a:prstGeom>
            <a:noFill/>
          </p:spPr>
          <p:txBody>
            <a:bodyPr wrap="square" rtlCol="0">
              <a:spAutoFit/>
            </a:bodyPr>
            <a:lstStyle/>
            <a:p>
              <a:r>
                <a:rPr lang="en-US" dirty="0"/>
                <a:t>Example</a:t>
              </a:r>
            </a:p>
          </p:txBody>
        </p:sp>
      </p:grpSp>
    </p:spTree>
    <p:extLst>
      <p:ext uri="{BB962C8B-B14F-4D97-AF65-F5344CB8AC3E}">
        <p14:creationId xmlns:p14="http://schemas.microsoft.com/office/powerpoint/2010/main" val="41434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810-C72B-40EE-8D1D-D96A09281844}"/>
              </a:ext>
            </a:extLst>
          </p:cNvPr>
          <p:cNvSpPr>
            <a:spLocks noGrp="1"/>
          </p:cNvSpPr>
          <p:nvPr>
            <p:ph type="title"/>
          </p:nvPr>
        </p:nvSpPr>
        <p:spPr>
          <a:xfrm>
            <a:off x="677334" y="609600"/>
            <a:ext cx="8596668" cy="1320800"/>
          </a:xfrm>
        </p:spPr>
        <p:txBody>
          <a:bodyPr anchor="t">
            <a:normAutofit/>
          </a:bodyPr>
          <a:lstStyle/>
          <a:p>
            <a:r>
              <a:rPr lang="en-US" dirty="0"/>
              <a:t>When Agreements get Broken!</a:t>
            </a:r>
            <a:br>
              <a:rPr lang="en-US" dirty="0"/>
            </a:br>
            <a:endParaRPr lang="en-US" dirty="0"/>
          </a:p>
        </p:txBody>
      </p:sp>
      <p:pic>
        <p:nvPicPr>
          <p:cNvPr id="2052" name="Picture 4" descr="Image result for clipart for broken agreements">
            <a:extLst>
              <a:ext uri="{FF2B5EF4-FFF2-40B4-BE49-F238E27FC236}">
                <a16:creationId xmlns:a16="http://schemas.microsoft.com/office/drawing/2014/main" id="{D4201964-5EEE-475F-A6A6-C0AEB47BC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5" y="2477797"/>
            <a:ext cx="3871750" cy="2100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C711965-5F70-4BF7-8CC9-636CACED861B}"/>
              </a:ext>
            </a:extLst>
          </p:cNvPr>
          <p:cNvSpPr>
            <a:spLocks noGrp="1"/>
          </p:cNvSpPr>
          <p:nvPr>
            <p:ph idx="1"/>
          </p:nvPr>
        </p:nvSpPr>
        <p:spPr>
          <a:xfrm>
            <a:off x="4655719" y="1679782"/>
            <a:ext cx="5122761" cy="4568618"/>
          </a:xfrm>
        </p:spPr>
        <p:txBody>
          <a:bodyPr>
            <a:normAutofit/>
          </a:bodyPr>
          <a:lstStyle/>
          <a:p>
            <a:pPr marL="457200" lvl="1" indent="0">
              <a:buNone/>
            </a:pPr>
            <a:r>
              <a:rPr lang="en-US" sz="2800" dirty="0"/>
              <a:t>Opportunity to:</a:t>
            </a:r>
          </a:p>
          <a:p>
            <a:pPr lvl="1"/>
            <a:r>
              <a:rPr lang="en-US" sz="2800" dirty="0"/>
              <a:t>Reiterate expectations</a:t>
            </a:r>
          </a:p>
          <a:p>
            <a:pPr lvl="1"/>
            <a:endParaRPr lang="en-US" sz="1200" dirty="0"/>
          </a:p>
          <a:p>
            <a:pPr lvl="1"/>
            <a:r>
              <a:rPr lang="en-US" sz="2800" dirty="0"/>
              <a:t>Tighten up or add to  a specific section of the agreement</a:t>
            </a:r>
          </a:p>
          <a:p>
            <a:pPr lvl="1"/>
            <a:endParaRPr lang="en-US" sz="1200" dirty="0"/>
          </a:p>
          <a:p>
            <a:pPr lvl="1"/>
            <a:r>
              <a:rPr lang="en-US" sz="2800" dirty="0"/>
              <a:t>Explore beliefs and biases</a:t>
            </a:r>
            <a:endParaRPr lang="en-US" sz="1500" dirty="0"/>
          </a:p>
        </p:txBody>
      </p:sp>
    </p:spTree>
    <p:extLst>
      <p:ext uri="{BB962C8B-B14F-4D97-AF65-F5344CB8AC3E}">
        <p14:creationId xmlns:p14="http://schemas.microsoft.com/office/powerpoint/2010/main" val="1334299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4851-EB82-49A5-9C68-916F3E0BE8DA}"/>
              </a:ext>
            </a:extLst>
          </p:cNvPr>
          <p:cNvSpPr>
            <a:spLocks noGrp="1"/>
          </p:cNvSpPr>
          <p:nvPr>
            <p:ph type="title"/>
          </p:nvPr>
        </p:nvSpPr>
        <p:spPr/>
        <p:txBody>
          <a:bodyPr/>
          <a:lstStyle/>
          <a:p>
            <a:r>
              <a:rPr lang="en-US" dirty="0"/>
              <a:t>Examples</a:t>
            </a:r>
          </a:p>
        </p:txBody>
      </p:sp>
      <p:pic>
        <p:nvPicPr>
          <p:cNvPr id="5" name="Picture 4">
            <a:extLst>
              <a:ext uri="{FF2B5EF4-FFF2-40B4-BE49-F238E27FC236}">
                <a16:creationId xmlns:a16="http://schemas.microsoft.com/office/drawing/2014/main" id="{62021C23-BD51-4936-B676-E197E116027C}"/>
              </a:ext>
            </a:extLst>
          </p:cNvPr>
          <p:cNvPicPr>
            <a:picLocks noChangeAspect="1"/>
          </p:cNvPicPr>
          <p:nvPr/>
        </p:nvPicPr>
        <p:blipFill rotWithShape="1">
          <a:blip r:embed="rId3"/>
          <a:srcRect l="10273" t="31403" r="27505" b="15614"/>
          <a:stretch/>
        </p:blipFill>
        <p:spPr>
          <a:xfrm>
            <a:off x="3880701" y="205876"/>
            <a:ext cx="5487069" cy="3114839"/>
          </a:xfrm>
          <a:prstGeom prst="rect">
            <a:avLst/>
          </a:prstGeom>
        </p:spPr>
      </p:pic>
      <p:pic>
        <p:nvPicPr>
          <p:cNvPr id="3" name="Picture 2">
            <a:extLst>
              <a:ext uri="{FF2B5EF4-FFF2-40B4-BE49-F238E27FC236}">
                <a16:creationId xmlns:a16="http://schemas.microsoft.com/office/drawing/2014/main" id="{540FBD91-5289-497D-8FB6-B4BC006A3B8D}"/>
              </a:ext>
            </a:extLst>
          </p:cNvPr>
          <p:cNvPicPr>
            <a:picLocks noChangeAspect="1"/>
          </p:cNvPicPr>
          <p:nvPr/>
        </p:nvPicPr>
        <p:blipFill rotWithShape="1">
          <a:blip r:embed="rId4"/>
          <a:srcRect l="9848" t="42268" r="22306" b="33968"/>
          <a:stretch/>
        </p:blipFill>
        <p:spPr>
          <a:xfrm>
            <a:off x="1399592" y="4161453"/>
            <a:ext cx="6979298" cy="1629747"/>
          </a:xfrm>
          <a:prstGeom prst="rect">
            <a:avLst/>
          </a:prstGeom>
        </p:spPr>
      </p:pic>
    </p:spTree>
    <p:extLst>
      <p:ext uri="{BB962C8B-B14F-4D97-AF65-F5344CB8AC3E}">
        <p14:creationId xmlns:p14="http://schemas.microsoft.com/office/powerpoint/2010/main" val="24410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A7A44ED-74CC-4191-BEB9-CA30131E7D8B}"/>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a:t>Part III</a:t>
            </a:r>
          </a:p>
        </p:txBody>
      </p:sp>
      <p:sp>
        <p:nvSpPr>
          <p:cNvPr id="3" name="Content Placeholder 2">
            <a:extLst>
              <a:ext uri="{FF2B5EF4-FFF2-40B4-BE49-F238E27FC236}">
                <a16:creationId xmlns:a16="http://schemas.microsoft.com/office/drawing/2014/main" id="{33155018-1B51-4756-90BE-85969AD6D40F}"/>
              </a:ext>
            </a:extLst>
          </p:cNvPr>
          <p:cNvSpPr>
            <a:spLocks noGrp="1"/>
          </p:cNvSpPr>
          <p:nvPr>
            <p:ph idx="1"/>
          </p:nvPr>
        </p:nvSpPr>
        <p:spPr>
          <a:xfrm>
            <a:off x="609600" y="5702709"/>
            <a:ext cx="10923638" cy="521109"/>
          </a:xfrm>
        </p:spPr>
        <p:txBody>
          <a:bodyPr vert="horz" lIns="91440" tIns="45720" rIns="91440" bIns="45720" rtlCol="0" anchor="t">
            <a:normAutofit/>
          </a:bodyPr>
          <a:lstStyle/>
          <a:p>
            <a:pPr marL="0" indent="0">
              <a:buNone/>
            </a:pPr>
            <a:r>
              <a:rPr lang="en-US" b="1">
                <a:solidFill>
                  <a:schemeClr val="tx1">
                    <a:lumMod val="50000"/>
                    <a:lumOff val="50000"/>
                  </a:schemeClr>
                </a:solidFill>
              </a:rPr>
              <a:t>Putting it all together</a:t>
            </a:r>
          </a:p>
        </p:txBody>
      </p:sp>
      <p:sp>
        <p:nvSpPr>
          <p:cNvPr id="83" name="Rectangle 8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050" name="Picture 2" descr="Image result for clipart of what why and how">
            <a:extLst>
              <a:ext uri="{FF2B5EF4-FFF2-40B4-BE49-F238E27FC236}">
                <a16:creationId xmlns:a16="http://schemas.microsoft.com/office/drawing/2014/main" id="{EF987E3D-DF48-49F1-842E-146C2AA89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8" r="3" b="3"/>
          <a:stretch/>
        </p:blipFill>
        <p:spPr bwMode="auto">
          <a:xfrm>
            <a:off x="20" y="3"/>
            <a:ext cx="6050260" cy="4091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845FD730-1052-44CC-A887-C91C413BCA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02" r="1" b="1"/>
          <a:stretch/>
        </p:blipFill>
        <p:spPr bwMode="auto">
          <a:xfrm>
            <a:off x="6141719" y="-683"/>
            <a:ext cx="6050280" cy="409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7030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3" name="Rectangle 7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Isosceles Triangle 8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Isosceles Triangle 8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Shape 8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82C7972-BDF8-4B61-8383-3E62FCA74F31}"/>
              </a:ext>
            </a:extLst>
          </p:cNvPr>
          <p:cNvSpPr>
            <a:spLocks noGrp="1"/>
          </p:cNvSpPr>
          <p:nvPr>
            <p:ph type="title"/>
          </p:nvPr>
        </p:nvSpPr>
        <p:spPr>
          <a:xfrm>
            <a:off x="7266865" y="893514"/>
            <a:ext cx="4512989" cy="2227730"/>
          </a:xfrm>
        </p:spPr>
        <p:txBody>
          <a:bodyPr anchor="ctr">
            <a:normAutofit/>
          </a:bodyPr>
          <a:lstStyle/>
          <a:p>
            <a:pPr algn="ctr"/>
            <a:r>
              <a:rPr lang="en-US" dirty="0">
                <a:solidFill>
                  <a:srgbClr val="FFFFFF"/>
                </a:solidFill>
              </a:rPr>
              <a:t>What are Team Agreements?</a:t>
            </a:r>
          </a:p>
        </p:txBody>
      </p:sp>
      <p:pic>
        <p:nvPicPr>
          <p:cNvPr id="3074" name="Picture 2" descr="Image result for clipart for agreements">
            <a:extLst>
              <a:ext uri="{FF2B5EF4-FFF2-40B4-BE49-F238E27FC236}">
                <a16:creationId xmlns:a16="http://schemas.microsoft.com/office/drawing/2014/main" id="{FB682B47-CF44-42CA-97EB-90C0EBEC6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51" y="1766827"/>
            <a:ext cx="3856774" cy="34132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EF2D7DC-4460-4E9A-874C-DE77784C1F55}"/>
              </a:ext>
            </a:extLst>
          </p:cNvPr>
          <p:cNvSpPr>
            <a:spLocks noGrp="1"/>
          </p:cNvSpPr>
          <p:nvPr>
            <p:ph idx="1"/>
          </p:nvPr>
        </p:nvSpPr>
        <p:spPr>
          <a:xfrm>
            <a:off x="7266866" y="3194487"/>
            <a:ext cx="4512988" cy="1554279"/>
          </a:xfrm>
        </p:spPr>
        <p:txBody>
          <a:bodyPr anchor="t">
            <a:normAutofit/>
          </a:bodyPr>
          <a:lstStyle/>
          <a:p>
            <a:pPr marL="0" indent="0" algn="ctr">
              <a:buNone/>
            </a:pPr>
            <a:r>
              <a:rPr lang="en-US" sz="2000" dirty="0">
                <a:solidFill>
                  <a:srgbClr val="FFFFFF"/>
                </a:solidFill>
              </a:rPr>
              <a:t> A three step process that helps teaching teams work through common disagreements, concerns and challenges.</a:t>
            </a:r>
            <a:endParaRPr lang="en-US" dirty="0">
              <a:solidFill>
                <a:srgbClr val="FFFFFF"/>
              </a:solidFill>
            </a:endParaRPr>
          </a:p>
        </p:txBody>
      </p:sp>
    </p:spTree>
    <p:extLst>
      <p:ext uri="{BB962C8B-B14F-4D97-AF65-F5344CB8AC3E}">
        <p14:creationId xmlns:p14="http://schemas.microsoft.com/office/powerpoint/2010/main" val="4200316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6899-668E-41AD-AC58-293094D16A43}"/>
              </a:ext>
            </a:extLst>
          </p:cNvPr>
          <p:cNvSpPr>
            <a:spLocks noGrp="1"/>
          </p:cNvSpPr>
          <p:nvPr>
            <p:ph type="title"/>
          </p:nvPr>
        </p:nvSpPr>
        <p:spPr>
          <a:xfrm>
            <a:off x="249118" y="216838"/>
            <a:ext cx="8596668" cy="1249885"/>
          </a:xfrm>
        </p:spPr>
        <p:txBody>
          <a:bodyPr>
            <a:normAutofit fontScale="90000"/>
          </a:bodyPr>
          <a:lstStyle/>
          <a:p>
            <a:pPr>
              <a:lnSpc>
                <a:spcPct val="150000"/>
              </a:lnSpc>
            </a:pPr>
            <a:r>
              <a:rPr lang="en-US" dirty="0"/>
              <a:t>Let’s Try One On Our Own!</a:t>
            </a:r>
            <a:br>
              <a:rPr lang="en-US" dirty="0"/>
            </a:br>
            <a:r>
              <a:rPr lang="en-US" sz="2700" b="1" dirty="0"/>
              <a:t>Choose a topic:</a:t>
            </a:r>
            <a:br>
              <a:rPr lang="en-US" b="1" dirty="0"/>
            </a:br>
            <a:endParaRPr lang="en-US" dirty="0"/>
          </a:p>
        </p:txBody>
      </p:sp>
      <p:sp>
        <p:nvSpPr>
          <p:cNvPr id="4" name="Content Placeholder 2">
            <a:extLst>
              <a:ext uri="{FF2B5EF4-FFF2-40B4-BE49-F238E27FC236}">
                <a16:creationId xmlns:a16="http://schemas.microsoft.com/office/drawing/2014/main" id="{80C92F42-0CB5-4F8B-9BF3-F933654E50D6}"/>
              </a:ext>
            </a:extLst>
          </p:cNvPr>
          <p:cNvSpPr txBox="1">
            <a:spLocks/>
          </p:cNvSpPr>
          <p:nvPr/>
        </p:nvSpPr>
        <p:spPr>
          <a:xfrm>
            <a:off x="4855550" y="2738479"/>
            <a:ext cx="3784201" cy="3703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dirty="0"/>
          </a:p>
          <a:p>
            <a:endParaRPr lang="en-US" dirty="0"/>
          </a:p>
        </p:txBody>
      </p:sp>
      <p:sp>
        <p:nvSpPr>
          <p:cNvPr id="7" name="Content Placeholder 2">
            <a:extLst>
              <a:ext uri="{FF2B5EF4-FFF2-40B4-BE49-F238E27FC236}">
                <a16:creationId xmlns:a16="http://schemas.microsoft.com/office/drawing/2014/main" id="{96DC2495-862C-409C-9EC5-B8F330776A67}"/>
              </a:ext>
            </a:extLst>
          </p:cNvPr>
          <p:cNvSpPr txBox="1">
            <a:spLocks/>
          </p:cNvSpPr>
          <p:nvPr/>
        </p:nvSpPr>
        <p:spPr>
          <a:xfrm>
            <a:off x="535162" y="1627700"/>
            <a:ext cx="3415987" cy="50134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tx1"/>
                </a:solidFill>
              </a:rPr>
              <a:t>Lesson planning</a:t>
            </a:r>
          </a:p>
          <a:p>
            <a:r>
              <a:rPr lang="en-US" sz="2000" dirty="0">
                <a:solidFill>
                  <a:schemeClr val="tx1"/>
                </a:solidFill>
              </a:rPr>
              <a:t>Whole Group Transitions</a:t>
            </a:r>
          </a:p>
          <a:p>
            <a:r>
              <a:rPr lang="en-US" sz="2000" dirty="0">
                <a:solidFill>
                  <a:schemeClr val="tx1"/>
                </a:solidFill>
              </a:rPr>
              <a:t>Gathering documentation</a:t>
            </a:r>
          </a:p>
          <a:p>
            <a:r>
              <a:rPr lang="en-US" sz="2000" dirty="0">
                <a:solidFill>
                  <a:schemeClr val="tx1"/>
                </a:solidFill>
              </a:rPr>
              <a:t>Types of communication</a:t>
            </a:r>
          </a:p>
          <a:p>
            <a:r>
              <a:rPr lang="en-US" sz="2000" dirty="0">
                <a:solidFill>
                  <a:schemeClr val="tx1"/>
                </a:solidFill>
              </a:rPr>
              <a:t>Lunch/snack prep</a:t>
            </a:r>
          </a:p>
          <a:p>
            <a:r>
              <a:rPr lang="en-US" sz="2000" dirty="0">
                <a:solidFill>
                  <a:schemeClr val="tx1"/>
                </a:solidFill>
              </a:rPr>
              <a:t>Supervision</a:t>
            </a:r>
          </a:p>
          <a:p>
            <a:pPr lvl="1">
              <a:buFont typeface="Wingdings" panose="05000000000000000000" pitchFamily="2" charset="2"/>
              <a:buChar char="q"/>
            </a:pPr>
            <a:r>
              <a:rPr lang="en-US" sz="2000" dirty="0">
                <a:solidFill>
                  <a:schemeClr val="tx1"/>
                </a:solidFill>
              </a:rPr>
              <a:t>Indoor</a:t>
            </a:r>
          </a:p>
          <a:p>
            <a:pPr lvl="1">
              <a:buFont typeface="Wingdings" panose="05000000000000000000" pitchFamily="2" charset="2"/>
              <a:buChar char="q"/>
            </a:pPr>
            <a:r>
              <a:rPr lang="en-US" sz="2000" dirty="0">
                <a:solidFill>
                  <a:schemeClr val="tx1"/>
                </a:solidFill>
              </a:rPr>
              <a:t>Outdoor</a:t>
            </a:r>
          </a:p>
          <a:p>
            <a:r>
              <a:rPr lang="en-US" sz="2000" dirty="0">
                <a:solidFill>
                  <a:schemeClr val="tx1"/>
                </a:solidFill>
              </a:rPr>
              <a:t>Supplies and Storage</a:t>
            </a:r>
          </a:p>
          <a:p>
            <a:r>
              <a:rPr lang="en-US" sz="2000" dirty="0">
                <a:solidFill>
                  <a:schemeClr val="tx1"/>
                </a:solidFill>
              </a:rPr>
              <a:t>Communication between team members</a:t>
            </a:r>
          </a:p>
          <a:p>
            <a:endParaRPr lang="en-US" dirty="0"/>
          </a:p>
        </p:txBody>
      </p:sp>
      <p:sp>
        <p:nvSpPr>
          <p:cNvPr id="10" name="Content Placeholder 7">
            <a:extLst>
              <a:ext uri="{FF2B5EF4-FFF2-40B4-BE49-F238E27FC236}">
                <a16:creationId xmlns:a16="http://schemas.microsoft.com/office/drawing/2014/main" id="{5A6A9EF4-6A2C-490F-972C-DD09453A1F6E}"/>
              </a:ext>
            </a:extLst>
          </p:cNvPr>
          <p:cNvSpPr>
            <a:spLocks noGrp="1"/>
          </p:cNvSpPr>
          <p:nvPr>
            <p:ph idx="1"/>
          </p:nvPr>
        </p:nvSpPr>
        <p:spPr>
          <a:xfrm>
            <a:off x="4757582" y="1627700"/>
            <a:ext cx="3980136" cy="1731320"/>
          </a:xfrm>
        </p:spPr>
        <p:txBody>
          <a:bodyPr>
            <a:normAutofit fontScale="92500" lnSpcReduction="10000"/>
          </a:bodyPr>
          <a:lstStyle/>
          <a:p>
            <a:pPr marL="0" indent="0">
              <a:spcBef>
                <a:spcPts val="0"/>
              </a:spcBef>
              <a:buNone/>
            </a:pPr>
            <a:r>
              <a:rPr lang="en-US" sz="2400" b="1" dirty="0"/>
              <a:t>Expectations:</a:t>
            </a:r>
          </a:p>
          <a:p>
            <a:pPr marL="0" indent="0">
              <a:spcBef>
                <a:spcPts val="0"/>
              </a:spcBef>
              <a:buNone/>
            </a:pPr>
            <a:r>
              <a:rPr lang="en-US" sz="2600" dirty="0"/>
              <a:t>What statement(s) can you add that would tie into the organization’s values or best practices?</a:t>
            </a:r>
          </a:p>
        </p:txBody>
      </p:sp>
      <p:pic>
        <p:nvPicPr>
          <p:cNvPr id="12290" name="Picture 2" descr="Image result for clipart for working">
            <a:extLst>
              <a:ext uri="{FF2B5EF4-FFF2-40B4-BE49-F238E27FC236}">
                <a16:creationId xmlns:a16="http://schemas.microsoft.com/office/drawing/2014/main" id="{40CFA9BE-2162-49ED-A53C-E664256FC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209" y="4833509"/>
            <a:ext cx="2373154" cy="20244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7D58ED-D559-433A-AEAB-EAA6754A8AF3}"/>
              </a:ext>
            </a:extLst>
          </p:cNvPr>
          <p:cNvSpPr txBox="1"/>
          <p:nvPr/>
        </p:nvSpPr>
        <p:spPr>
          <a:xfrm>
            <a:off x="4683241" y="3634231"/>
            <a:ext cx="4162545" cy="1938992"/>
          </a:xfrm>
          <a:prstGeom prst="rect">
            <a:avLst/>
          </a:prstGeom>
          <a:noFill/>
        </p:spPr>
        <p:txBody>
          <a:bodyPr wrap="square" rtlCol="0">
            <a:spAutoFit/>
          </a:bodyPr>
          <a:lstStyle/>
          <a:p>
            <a:r>
              <a:rPr lang="en-US" sz="2400" b="1" dirty="0"/>
              <a:t>Considerations:</a:t>
            </a:r>
          </a:p>
          <a:p>
            <a:r>
              <a:rPr lang="en-US" sz="2400" dirty="0"/>
              <a:t>What questions can you ask to get staff to think about how they will meet the expectations?</a:t>
            </a:r>
          </a:p>
        </p:txBody>
      </p:sp>
    </p:spTree>
    <p:extLst>
      <p:ext uri="{BB962C8B-B14F-4D97-AF65-F5344CB8AC3E}">
        <p14:creationId xmlns:p14="http://schemas.microsoft.com/office/powerpoint/2010/main" val="300430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1000"/>
                                        <p:tgtEl>
                                          <p:spTgt spid="10">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circle(in)">
                                      <p:cBhvr>
                                        <p:cTn id="10" dur="10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E988346-570F-43DE-A013-90A1AB143DD0}"/>
              </a:ext>
            </a:extLst>
          </p:cNvPr>
          <p:cNvSpPr>
            <a:spLocks noGrp="1"/>
          </p:cNvSpPr>
          <p:nvPr>
            <p:ph type="title"/>
          </p:nvPr>
        </p:nvSpPr>
        <p:spPr>
          <a:xfrm>
            <a:off x="754562" y="1"/>
            <a:ext cx="8288035" cy="994814"/>
          </a:xfrm>
        </p:spPr>
        <p:txBody>
          <a:bodyPr vert="horz" lIns="91440" tIns="45720" rIns="91440" bIns="45720" rtlCol="0" anchor="b">
            <a:normAutofit/>
          </a:bodyPr>
          <a:lstStyle/>
          <a:p>
            <a:pPr algn="ctr"/>
            <a:r>
              <a:rPr lang="en-US" sz="4800" dirty="0"/>
              <a:t>Resources:</a:t>
            </a:r>
          </a:p>
        </p:txBody>
      </p:sp>
      <p:pic>
        <p:nvPicPr>
          <p:cNvPr id="4" name="Picture 3" descr="A close up of a sign&#10;&#10;Description automatically generated">
            <a:extLst>
              <a:ext uri="{FF2B5EF4-FFF2-40B4-BE49-F238E27FC236}">
                <a16:creationId xmlns:a16="http://schemas.microsoft.com/office/drawing/2014/main" id="{ABD4B44B-DE20-4988-8037-C915439796F9}"/>
              </a:ext>
            </a:extLst>
          </p:cNvPr>
          <p:cNvPicPr>
            <a:picLocks noChangeAspect="1"/>
          </p:cNvPicPr>
          <p:nvPr/>
        </p:nvPicPr>
        <p:blipFill>
          <a:blip r:embed="rId3"/>
          <a:stretch>
            <a:fillRect/>
          </a:stretch>
        </p:blipFill>
        <p:spPr>
          <a:xfrm>
            <a:off x="764280" y="1473215"/>
            <a:ext cx="1598319" cy="2421696"/>
          </a:xfrm>
          <a:prstGeom prst="rect">
            <a:avLst/>
          </a:prstGeom>
        </p:spPr>
      </p:pic>
      <p:pic>
        <p:nvPicPr>
          <p:cNvPr id="5" name="Picture 4">
            <a:extLst>
              <a:ext uri="{FF2B5EF4-FFF2-40B4-BE49-F238E27FC236}">
                <a16:creationId xmlns:a16="http://schemas.microsoft.com/office/drawing/2014/main" id="{31EB7B38-9B5C-4A5A-BE41-E05BD908782A}"/>
              </a:ext>
            </a:extLst>
          </p:cNvPr>
          <p:cNvPicPr>
            <a:picLocks noChangeAspect="1"/>
          </p:cNvPicPr>
          <p:nvPr/>
        </p:nvPicPr>
        <p:blipFill>
          <a:blip r:embed="rId4"/>
          <a:stretch>
            <a:fillRect/>
          </a:stretch>
        </p:blipFill>
        <p:spPr>
          <a:xfrm>
            <a:off x="2880896" y="2421268"/>
            <a:ext cx="1817169" cy="2337196"/>
          </a:xfrm>
          <a:prstGeom prst="rect">
            <a:avLst/>
          </a:prstGeom>
        </p:spPr>
      </p:pic>
      <p:pic>
        <p:nvPicPr>
          <p:cNvPr id="6" name="Picture 5">
            <a:extLst>
              <a:ext uri="{FF2B5EF4-FFF2-40B4-BE49-F238E27FC236}">
                <a16:creationId xmlns:a16="http://schemas.microsoft.com/office/drawing/2014/main" id="{70936B2E-B035-4801-8728-3A5510AA4733}"/>
              </a:ext>
            </a:extLst>
          </p:cNvPr>
          <p:cNvPicPr>
            <a:picLocks noChangeAspect="1"/>
          </p:cNvPicPr>
          <p:nvPr/>
        </p:nvPicPr>
        <p:blipFill rotWithShape="1">
          <a:blip r:embed="rId5"/>
          <a:srcRect l="7730" t="13383" r="65015" b="80617"/>
          <a:stretch/>
        </p:blipFill>
        <p:spPr>
          <a:xfrm>
            <a:off x="728015" y="5395232"/>
            <a:ext cx="7359564" cy="1080017"/>
          </a:xfrm>
          <a:prstGeom prst="rect">
            <a:avLst/>
          </a:prstGeom>
        </p:spPr>
      </p:pic>
      <p:pic>
        <p:nvPicPr>
          <p:cNvPr id="1026" name="Picture 2" descr="Image result for NAEYC Accreditation Standards">
            <a:extLst>
              <a:ext uri="{FF2B5EF4-FFF2-40B4-BE49-F238E27FC236}">
                <a16:creationId xmlns:a16="http://schemas.microsoft.com/office/drawing/2014/main" id="{5EF2F641-B241-483A-AA23-B81309E80E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694" y="1263902"/>
            <a:ext cx="2048531" cy="26516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2D4219E-4DA3-4B32-A9C0-E9788622B249}"/>
              </a:ext>
            </a:extLst>
          </p:cNvPr>
          <p:cNvPicPr>
            <a:picLocks noChangeAspect="1"/>
          </p:cNvPicPr>
          <p:nvPr/>
        </p:nvPicPr>
        <p:blipFill rotWithShape="1">
          <a:blip r:embed="rId7"/>
          <a:srcRect l="19845" t="26882" r="57832" b="23115"/>
          <a:stretch/>
        </p:blipFill>
        <p:spPr>
          <a:xfrm>
            <a:off x="7640587" y="2141270"/>
            <a:ext cx="1940155" cy="2897193"/>
          </a:xfrm>
          <a:prstGeom prst="rect">
            <a:avLst/>
          </a:prstGeom>
        </p:spPr>
      </p:pic>
    </p:spTree>
    <p:extLst>
      <p:ext uri="{BB962C8B-B14F-4D97-AF65-F5344CB8AC3E}">
        <p14:creationId xmlns:p14="http://schemas.microsoft.com/office/powerpoint/2010/main" val="66180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8346-570F-43DE-A013-90A1AB143DD0}"/>
              </a:ext>
            </a:extLst>
          </p:cNvPr>
          <p:cNvSpPr>
            <a:spLocks noGrp="1"/>
          </p:cNvSpPr>
          <p:nvPr>
            <p:ph type="title"/>
          </p:nvPr>
        </p:nvSpPr>
        <p:spPr>
          <a:xfrm>
            <a:off x="-272380" y="269021"/>
            <a:ext cx="9606293" cy="994814"/>
          </a:xfrm>
        </p:spPr>
        <p:txBody>
          <a:bodyPr vert="horz" lIns="91440" tIns="45720" rIns="91440" bIns="45720" rtlCol="0" anchor="b">
            <a:noAutofit/>
          </a:bodyPr>
          <a:lstStyle/>
          <a:p>
            <a:pPr algn="ctr"/>
            <a:r>
              <a:rPr lang="en-US" dirty="0"/>
              <a:t>Additional Resources: Team Agreements </a:t>
            </a:r>
            <a:br>
              <a:rPr lang="en-US" dirty="0"/>
            </a:br>
            <a:r>
              <a:rPr lang="en-US" dirty="0"/>
              <a:t>Website</a:t>
            </a:r>
          </a:p>
        </p:txBody>
      </p:sp>
      <p:pic>
        <p:nvPicPr>
          <p:cNvPr id="8" name="Picture 7">
            <a:extLst>
              <a:ext uri="{FF2B5EF4-FFF2-40B4-BE49-F238E27FC236}">
                <a16:creationId xmlns:a16="http://schemas.microsoft.com/office/drawing/2014/main" id="{277FFB17-C44A-4010-8FF4-929B7917D359}"/>
              </a:ext>
            </a:extLst>
          </p:cNvPr>
          <p:cNvPicPr>
            <a:picLocks noChangeAspect="1"/>
          </p:cNvPicPr>
          <p:nvPr/>
        </p:nvPicPr>
        <p:blipFill rotWithShape="1">
          <a:blip r:embed="rId3"/>
          <a:srcRect l="3937" t="21230" r="60441" b="44001"/>
          <a:stretch/>
        </p:blipFill>
        <p:spPr>
          <a:xfrm>
            <a:off x="5855671" y="972250"/>
            <a:ext cx="4776283" cy="3107938"/>
          </a:xfrm>
          <a:prstGeom prst="rect">
            <a:avLst/>
          </a:prstGeom>
        </p:spPr>
      </p:pic>
      <p:pic>
        <p:nvPicPr>
          <p:cNvPr id="9" name="Picture 8">
            <a:extLst>
              <a:ext uri="{FF2B5EF4-FFF2-40B4-BE49-F238E27FC236}">
                <a16:creationId xmlns:a16="http://schemas.microsoft.com/office/drawing/2014/main" id="{7BBD2F9D-977D-4611-B0AD-E2E547DFB619}"/>
              </a:ext>
            </a:extLst>
          </p:cNvPr>
          <p:cNvPicPr>
            <a:picLocks noChangeAspect="1"/>
          </p:cNvPicPr>
          <p:nvPr/>
        </p:nvPicPr>
        <p:blipFill rotWithShape="1">
          <a:blip r:embed="rId3"/>
          <a:srcRect l="58502" t="20477" r="5327" b="43897"/>
          <a:stretch/>
        </p:blipFill>
        <p:spPr>
          <a:xfrm>
            <a:off x="6267628" y="1817782"/>
            <a:ext cx="4733221" cy="3107938"/>
          </a:xfrm>
          <a:prstGeom prst="rect">
            <a:avLst/>
          </a:prstGeom>
        </p:spPr>
      </p:pic>
      <p:pic>
        <p:nvPicPr>
          <p:cNvPr id="10" name="Picture 9">
            <a:extLst>
              <a:ext uri="{FF2B5EF4-FFF2-40B4-BE49-F238E27FC236}">
                <a16:creationId xmlns:a16="http://schemas.microsoft.com/office/drawing/2014/main" id="{9587281E-7C71-4C82-87A3-2316F6E5C726}"/>
              </a:ext>
            </a:extLst>
          </p:cNvPr>
          <p:cNvPicPr>
            <a:picLocks noChangeAspect="1"/>
          </p:cNvPicPr>
          <p:nvPr/>
        </p:nvPicPr>
        <p:blipFill rotWithShape="1">
          <a:blip r:embed="rId3"/>
          <a:srcRect l="40176" t="56615" r="22969" b="8923"/>
          <a:stretch/>
        </p:blipFill>
        <p:spPr>
          <a:xfrm>
            <a:off x="6912714" y="3590000"/>
            <a:ext cx="4730646" cy="2948974"/>
          </a:xfrm>
          <a:prstGeom prst="rect">
            <a:avLst/>
          </a:prstGeom>
        </p:spPr>
      </p:pic>
      <p:pic>
        <p:nvPicPr>
          <p:cNvPr id="12" name="Picture 11">
            <a:extLst>
              <a:ext uri="{FF2B5EF4-FFF2-40B4-BE49-F238E27FC236}">
                <a16:creationId xmlns:a16="http://schemas.microsoft.com/office/drawing/2014/main" id="{4E5D678A-AB51-49D6-A29F-911D33CBBBD8}"/>
              </a:ext>
            </a:extLst>
          </p:cNvPr>
          <p:cNvPicPr>
            <a:picLocks noChangeAspect="1"/>
          </p:cNvPicPr>
          <p:nvPr/>
        </p:nvPicPr>
        <p:blipFill rotWithShape="1">
          <a:blip r:embed="rId4"/>
          <a:srcRect l="13715" t="24308" r="22080" b="22154"/>
          <a:stretch/>
        </p:blipFill>
        <p:spPr>
          <a:xfrm>
            <a:off x="1813463" y="1261422"/>
            <a:ext cx="4042208" cy="2247106"/>
          </a:xfrm>
          <a:prstGeom prst="rect">
            <a:avLst/>
          </a:prstGeom>
        </p:spPr>
      </p:pic>
      <p:pic>
        <p:nvPicPr>
          <p:cNvPr id="4" name="Picture 3">
            <a:extLst>
              <a:ext uri="{FF2B5EF4-FFF2-40B4-BE49-F238E27FC236}">
                <a16:creationId xmlns:a16="http://schemas.microsoft.com/office/drawing/2014/main" id="{01194A7F-B8EE-44B1-B3B0-8F06DBC22E3A}"/>
              </a:ext>
            </a:extLst>
          </p:cNvPr>
          <p:cNvPicPr>
            <a:picLocks noChangeAspect="1"/>
          </p:cNvPicPr>
          <p:nvPr/>
        </p:nvPicPr>
        <p:blipFill rotWithShape="1">
          <a:blip r:embed="rId5"/>
          <a:srcRect l="32587" t="23209" r="33909" b="10769"/>
          <a:stretch/>
        </p:blipFill>
        <p:spPr>
          <a:xfrm>
            <a:off x="230708" y="1133471"/>
            <a:ext cx="2484355" cy="3263704"/>
          </a:xfrm>
          <a:prstGeom prst="rect">
            <a:avLst/>
          </a:prstGeom>
        </p:spPr>
      </p:pic>
      <p:pic>
        <p:nvPicPr>
          <p:cNvPr id="6" name="Picture 5">
            <a:extLst>
              <a:ext uri="{FF2B5EF4-FFF2-40B4-BE49-F238E27FC236}">
                <a16:creationId xmlns:a16="http://schemas.microsoft.com/office/drawing/2014/main" id="{3FA61135-FEA3-46E6-A97D-108DC5D43970}"/>
              </a:ext>
            </a:extLst>
          </p:cNvPr>
          <p:cNvPicPr>
            <a:picLocks noChangeAspect="1"/>
          </p:cNvPicPr>
          <p:nvPr/>
        </p:nvPicPr>
        <p:blipFill rotWithShape="1">
          <a:blip r:embed="rId6"/>
          <a:srcRect l="27390" t="30975" r="28644" b="18666"/>
          <a:stretch/>
        </p:blipFill>
        <p:spPr>
          <a:xfrm>
            <a:off x="342640" y="3910603"/>
            <a:ext cx="3285443" cy="2508791"/>
          </a:xfrm>
          <a:prstGeom prst="rect">
            <a:avLst/>
          </a:prstGeom>
        </p:spPr>
      </p:pic>
      <p:pic>
        <p:nvPicPr>
          <p:cNvPr id="11" name="Picture 10">
            <a:extLst>
              <a:ext uri="{FF2B5EF4-FFF2-40B4-BE49-F238E27FC236}">
                <a16:creationId xmlns:a16="http://schemas.microsoft.com/office/drawing/2014/main" id="{9EA65BC4-7D3C-4A0E-B01F-1D49F756E082}"/>
              </a:ext>
            </a:extLst>
          </p:cNvPr>
          <p:cNvPicPr>
            <a:picLocks noChangeAspect="1"/>
          </p:cNvPicPr>
          <p:nvPr/>
        </p:nvPicPr>
        <p:blipFill rotWithShape="1">
          <a:blip r:embed="rId7"/>
          <a:srcRect l="14399" t="23180" r="51918" b="10666"/>
          <a:stretch/>
        </p:blipFill>
        <p:spPr>
          <a:xfrm>
            <a:off x="2460553" y="3547915"/>
            <a:ext cx="2335060" cy="3057346"/>
          </a:xfrm>
          <a:prstGeom prst="rect">
            <a:avLst/>
          </a:prstGeom>
        </p:spPr>
      </p:pic>
    </p:spTree>
    <p:extLst>
      <p:ext uri="{BB962C8B-B14F-4D97-AF65-F5344CB8AC3E}">
        <p14:creationId xmlns:p14="http://schemas.microsoft.com/office/powerpoint/2010/main" val="300454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9" name="Group 28">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30" name="Straight Connector 29">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 name="Rectangle 39">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347087F-8C08-41AA-9D0A-490D76AFFCC0}"/>
              </a:ext>
            </a:extLst>
          </p:cNvPr>
          <p:cNvPicPr>
            <a:picLocks noGrp="1" noChangeAspect="1"/>
          </p:cNvPicPr>
          <p:nvPr>
            <p:ph idx="1"/>
          </p:nvPr>
        </p:nvPicPr>
        <p:blipFill>
          <a:blip r:embed="rId3"/>
          <a:stretch>
            <a:fillRect/>
          </a:stretch>
        </p:blipFill>
        <p:spPr>
          <a:xfrm>
            <a:off x="1557827" y="761905"/>
            <a:ext cx="2211916" cy="3217333"/>
          </a:xfrm>
          <a:prstGeom prst="rect">
            <a:avLst/>
          </a:prstGeom>
        </p:spPr>
      </p:pic>
      <p:pic>
        <p:nvPicPr>
          <p:cNvPr id="3" name="Picture 2">
            <a:extLst>
              <a:ext uri="{FF2B5EF4-FFF2-40B4-BE49-F238E27FC236}">
                <a16:creationId xmlns:a16="http://schemas.microsoft.com/office/drawing/2014/main" id="{2E2DD2AB-AE28-40C7-B9E4-0428A474CE8C}"/>
              </a:ext>
            </a:extLst>
          </p:cNvPr>
          <p:cNvPicPr>
            <a:picLocks noChangeAspect="1"/>
          </p:cNvPicPr>
          <p:nvPr/>
        </p:nvPicPr>
        <p:blipFill rotWithShape="1">
          <a:blip r:embed="rId4"/>
          <a:srcRect l="56314" t="32616" r="29806" b="44444"/>
          <a:stretch/>
        </p:blipFill>
        <p:spPr>
          <a:xfrm>
            <a:off x="6188607" y="761904"/>
            <a:ext cx="2916357" cy="3217333"/>
          </a:xfrm>
          <a:prstGeom prst="rect">
            <a:avLst/>
          </a:prstGeom>
        </p:spPr>
      </p:pic>
      <p:sp>
        <p:nvSpPr>
          <p:cNvPr id="20" name="Subtitle 2">
            <a:extLst>
              <a:ext uri="{FF2B5EF4-FFF2-40B4-BE49-F238E27FC236}">
                <a16:creationId xmlns:a16="http://schemas.microsoft.com/office/drawing/2014/main" id="{50794F34-C730-45E6-B02D-2EA69C09CEC3}"/>
              </a:ext>
            </a:extLst>
          </p:cNvPr>
          <p:cNvSpPr txBox="1">
            <a:spLocks/>
          </p:cNvSpPr>
          <p:nvPr/>
        </p:nvSpPr>
        <p:spPr>
          <a:xfrm>
            <a:off x="5268685" y="4814595"/>
            <a:ext cx="4531807" cy="1563899"/>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pPr>
            <a:r>
              <a:rPr lang="en-US" sz="1800" kern="1200">
                <a:solidFill>
                  <a:srgbClr val="FFFFFF"/>
                </a:solidFill>
                <a:latin typeface="+mn-lt"/>
                <a:ea typeface="+mn-ea"/>
                <a:cs typeface="+mn-cs"/>
              </a:rPr>
              <a:t>Deidre Harris</a:t>
            </a:r>
          </a:p>
          <a:p>
            <a:pPr marL="0" indent="0">
              <a:lnSpc>
                <a:spcPct val="90000"/>
              </a:lnSpc>
            </a:pPr>
            <a:r>
              <a:rPr lang="en-US" sz="1800" kern="1200">
                <a:solidFill>
                  <a:srgbClr val="FFFFFF"/>
                </a:solidFill>
                <a:latin typeface="+mn-lt"/>
                <a:ea typeface="+mn-ea"/>
                <a:cs typeface="+mn-cs"/>
                <a:hlinkClick r:id="rId5"/>
              </a:rPr>
              <a:t>deidre.harris@teamagreements.com</a:t>
            </a:r>
            <a:endParaRPr lang="en-US" sz="1800" kern="1200">
              <a:solidFill>
                <a:srgbClr val="FFFFFF"/>
              </a:solidFill>
              <a:latin typeface="+mn-lt"/>
              <a:ea typeface="+mn-ea"/>
              <a:cs typeface="+mn-cs"/>
            </a:endParaRPr>
          </a:p>
          <a:p>
            <a:pPr marL="0" indent="0">
              <a:lnSpc>
                <a:spcPct val="90000"/>
              </a:lnSpc>
            </a:pPr>
            <a:r>
              <a:rPr lang="en-US" sz="1800" b="1" kern="1200">
                <a:solidFill>
                  <a:srgbClr val="FFFFFF"/>
                </a:solidFill>
                <a:latin typeface="+mn-lt"/>
                <a:ea typeface="+mn-ea"/>
                <a:cs typeface="+mn-cs"/>
              </a:rPr>
              <a:t>www.teamagreements.com</a:t>
            </a:r>
          </a:p>
          <a:p>
            <a:pPr marL="0" indent="0">
              <a:lnSpc>
                <a:spcPct val="90000"/>
              </a:lnSpc>
            </a:pPr>
            <a:r>
              <a:rPr lang="en-US" sz="1800" kern="1200">
                <a:solidFill>
                  <a:srgbClr val="FFFFFF"/>
                </a:solidFill>
                <a:latin typeface="+mn-lt"/>
                <a:ea typeface="+mn-ea"/>
                <a:cs typeface="+mn-cs"/>
              </a:rPr>
              <a:t>808.721.7914</a:t>
            </a:r>
          </a:p>
        </p:txBody>
      </p:sp>
      <p:sp>
        <p:nvSpPr>
          <p:cNvPr id="2" name="Title 1">
            <a:extLst>
              <a:ext uri="{FF2B5EF4-FFF2-40B4-BE49-F238E27FC236}">
                <a16:creationId xmlns:a16="http://schemas.microsoft.com/office/drawing/2014/main" id="{8A61FC3E-7A8E-44E7-90E3-8E7ACB033C6E}"/>
              </a:ext>
            </a:extLst>
          </p:cNvPr>
          <p:cNvSpPr>
            <a:spLocks noGrp="1"/>
          </p:cNvSpPr>
          <p:nvPr>
            <p:ph type="title"/>
          </p:nvPr>
        </p:nvSpPr>
        <p:spPr>
          <a:xfrm>
            <a:off x="677334" y="4811501"/>
            <a:ext cx="4441743" cy="1563899"/>
          </a:xfrm>
        </p:spPr>
        <p:txBody>
          <a:bodyPr vert="horz" lIns="91440" tIns="45720" rIns="91440" bIns="45720" rtlCol="0" anchor="ctr">
            <a:normAutofit/>
          </a:bodyPr>
          <a:lstStyle/>
          <a:p>
            <a:r>
              <a:rPr lang="en-US" sz="3600" kern="1200">
                <a:solidFill>
                  <a:schemeClr val="accent1"/>
                </a:solidFill>
                <a:latin typeface="+mj-lt"/>
                <a:ea typeface="+mj-ea"/>
                <a:cs typeface="+mj-cs"/>
              </a:rPr>
              <a:t>Questions? Thoughts?</a:t>
            </a:r>
          </a:p>
        </p:txBody>
      </p:sp>
    </p:spTree>
    <p:extLst>
      <p:ext uri="{BB962C8B-B14F-4D97-AF65-F5344CB8AC3E}">
        <p14:creationId xmlns:p14="http://schemas.microsoft.com/office/powerpoint/2010/main" val="168717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2" name="Group 7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A7A44ED-74CC-4191-BEB9-CA30131E7D8B}"/>
              </a:ext>
            </a:extLst>
          </p:cNvPr>
          <p:cNvSpPr>
            <a:spLocks noGrp="1"/>
          </p:cNvSpPr>
          <p:nvPr>
            <p:ph type="title"/>
          </p:nvPr>
        </p:nvSpPr>
        <p:spPr>
          <a:xfrm>
            <a:off x="593380" y="2092545"/>
            <a:ext cx="4088190" cy="714624"/>
          </a:xfrm>
        </p:spPr>
        <p:txBody>
          <a:bodyPr vert="horz" lIns="91440" tIns="45720" rIns="91440" bIns="45720" rtlCol="0" anchor="b">
            <a:normAutofit fontScale="90000"/>
          </a:bodyPr>
          <a:lstStyle/>
          <a:p>
            <a:pPr algn="ctr"/>
            <a:r>
              <a:rPr lang="en-US" sz="4800" dirty="0"/>
              <a:t>Part I</a:t>
            </a:r>
          </a:p>
        </p:txBody>
      </p:sp>
      <p:sp>
        <p:nvSpPr>
          <p:cNvPr id="3" name="Content Placeholder 2">
            <a:extLst>
              <a:ext uri="{FF2B5EF4-FFF2-40B4-BE49-F238E27FC236}">
                <a16:creationId xmlns:a16="http://schemas.microsoft.com/office/drawing/2014/main" id="{33155018-1B51-4756-90BE-85969AD6D40F}"/>
              </a:ext>
            </a:extLst>
          </p:cNvPr>
          <p:cNvSpPr>
            <a:spLocks noGrp="1"/>
          </p:cNvSpPr>
          <p:nvPr>
            <p:ph idx="1"/>
          </p:nvPr>
        </p:nvSpPr>
        <p:spPr>
          <a:xfrm>
            <a:off x="430289" y="2833077"/>
            <a:ext cx="5074787" cy="2508357"/>
          </a:xfrm>
        </p:spPr>
        <p:txBody>
          <a:bodyPr vert="horz" lIns="91440" tIns="45720" rIns="91440" bIns="45720" rtlCol="0" anchor="t">
            <a:noAutofit/>
          </a:bodyPr>
          <a:lstStyle/>
          <a:p>
            <a:pPr marL="0" indent="0" algn="ctr">
              <a:buNone/>
            </a:pPr>
            <a:r>
              <a:rPr lang="en-US" sz="3600" dirty="0">
                <a:solidFill>
                  <a:schemeClr val="tx1">
                    <a:lumMod val="50000"/>
                    <a:lumOff val="50000"/>
                  </a:schemeClr>
                </a:solidFill>
              </a:rPr>
              <a:t>The </a:t>
            </a:r>
            <a:r>
              <a:rPr lang="en-US" sz="3600" b="1" dirty="0">
                <a:solidFill>
                  <a:schemeClr val="tx1"/>
                </a:solidFill>
              </a:rPr>
              <a:t>“what”</a:t>
            </a:r>
            <a:r>
              <a:rPr lang="en-US" sz="3600" dirty="0">
                <a:solidFill>
                  <a:schemeClr val="tx1"/>
                </a:solidFill>
              </a:rPr>
              <a:t>, </a:t>
            </a:r>
            <a:r>
              <a:rPr lang="en-US" sz="3600" dirty="0">
                <a:solidFill>
                  <a:schemeClr val="tx1">
                    <a:lumMod val="50000"/>
                    <a:lumOff val="50000"/>
                  </a:schemeClr>
                </a:solidFill>
              </a:rPr>
              <a:t>the </a:t>
            </a:r>
            <a:r>
              <a:rPr lang="en-US" sz="3600" b="1" dirty="0">
                <a:solidFill>
                  <a:schemeClr val="tx1"/>
                </a:solidFill>
              </a:rPr>
              <a:t>“why” </a:t>
            </a:r>
            <a:r>
              <a:rPr lang="en-US" sz="3600" dirty="0">
                <a:solidFill>
                  <a:schemeClr val="tx1">
                    <a:lumMod val="50000"/>
                    <a:lumOff val="50000"/>
                  </a:schemeClr>
                </a:solidFill>
              </a:rPr>
              <a:t>and the </a:t>
            </a:r>
            <a:r>
              <a:rPr lang="en-US" sz="3600" b="1" dirty="0">
                <a:solidFill>
                  <a:schemeClr val="tx1"/>
                </a:solidFill>
              </a:rPr>
              <a:t>“how” </a:t>
            </a:r>
            <a:r>
              <a:rPr lang="en-US" sz="3600" dirty="0">
                <a:solidFill>
                  <a:schemeClr val="tx1">
                    <a:lumMod val="50000"/>
                    <a:lumOff val="50000"/>
                  </a:schemeClr>
                </a:solidFill>
              </a:rPr>
              <a:t>Team Agreements work</a:t>
            </a:r>
          </a:p>
        </p:txBody>
      </p:sp>
      <p:cxnSp>
        <p:nvCxnSpPr>
          <p:cNvPr id="83" name="Straight Connector 82">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Image result for clipart of what why and how">
            <a:extLst>
              <a:ext uri="{FF2B5EF4-FFF2-40B4-BE49-F238E27FC236}">
                <a16:creationId xmlns:a16="http://schemas.microsoft.com/office/drawing/2014/main" id="{EF987E3D-DF48-49F1-842E-146C2AA89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30" r="7671" b="5976"/>
          <a:stretch/>
        </p:blipFill>
        <p:spPr bwMode="auto">
          <a:xfrm>
            <a:off x="4595610" y="0"/>
            <a:ext cx="7553352" cy="6857999"/>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42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BD3B-C0EF-4B2C-BE48-54754665A70D}"/>
              </a:ext>
            </a:extLst>
          </p:cNvPr>
          <p:cNvSpPr>
            <a:spLocks noGrp="1"/>
          </p:cNvSpPr>
          <p:nvPr>
            <p:ph type="title"/>
          </p:nvPr>
        </p:nvSpPr>
        <p:spPr>
          <a:xfrm>
            <a:off x="677334" y="609600"/>
            <a:ext cx="4624959" cy="1320800"/>
          </a:xfrm>
        </p:spPr>
        <p:txBody>
          <a:bodyPr/>
          <a:lstStyle/>
          <a:p>
            <a:r>
              <a:rPr lang="en-US" dirty="0"/>
              <a:t>How Do they Work?</a:t>
            </a:r>
          </a:p>
        </p:txBody>
      </p:sp>
      <p:sp>
        <p:nvSpPr>
          <p:cNvPr id="3" name="Content Placeholder 2">
            <a:extLst>
              <a:ext uri="{FF2B5EF4-FFF2-40B4-BE49-F238E27FC236}">
                <a16:creationId xmlns:a16="http://schemas.microsoft.com/office/drawing/2014/main" id="{17DAB0CC-D8EC-41A1-89EC-BE6F122353EE}"/>
              </a:ext>
            </a:extLst>
          </p:cNvPr>
          <p:cNvSpPr>
            <a:spLocks noGrp="1"/>
          </p:cNvSpPr>
          <p:nvPr>
            <p:ph idx="1"/>
          </p:nvPr>
        </p:nvSpPr>
        <p:spPr>
          <a:xfrm>
            <a:off x="5811657" y="1947204"/>
            <a:ext cx="3246426" cy="3719588"/>
          </a:xfrm>
        </p:spPr>
        <p:txBody>
          <a:bodyPr>
            <a:normAutofit/>
          </a:bodyPr>
          <a:lstStyle/>
          <a:p>
            <a:pPr>
              <a:buClrTx/>
            </a:pPr>
            <a:r>
              <a:rPr lang="en-US" dirty="0">
                <a:solidFill>
                  <a:srgbClr val="FFFFFF"/>
                </a:solidFill>
              </a:rPr>
              <a:t>Neutral</a:t>
            </a:r>
          </a:p>
          <a:p>
            <a:pPr marL="0" indent="0">
              <a:buClrTx/>
              <a:buNone/>
            </a:pPr>
            <a:r>
              <a:rPr lang="en-US" sz="2000" dirty="0">
                <a:solidFill>
                  <a:schemeClr val="tx1"/>
                </a:solidFill>
              </a:rPr>
              <a:t>Neutral</a:t>
            </a:r>
          </a:p>
          <a:p>
            <a:pPr>
              <a:buClr>
                <a:schemeClr val="accent2"/>
              </a:buClr>
            </a:pPr>
            <a:r>
              <a:rPr lang="en-US" sz="2000" dirty="0">
                <a:solidFill>
                  <a:schemeClr val="tx1"/>
                </a:solidFill>
              </a:rPr>
              <a:t>Paper vs person</a:t>
            </a:r>
          </a:p>
          <a:p>
            <a:pPr>
              <a:buClr>
                <a:schemeClr val="accent2"/>
              </a:buClr>
            </a:pPr>
            <a:r>
              <a:rPr lang="en-US" sz="2000" dirty="0">
                <a:solidFill>
                  <a:schemeClr val="tx1"/>
                </a:solidFill>
              </a:rPr>
              <a:t>No one is the bad guy</a:t>
            </a:r>
          </a:p>
          <a:p>
            <a:pPr marL="0" indent="0">
              <a:buClrTx/>
              <a:buNone/>
            </a:pPr>
            <a:endParaRPr lang="en-US" sz="2000" dirty="0">
              <a:solidFill>
                <a:schemeClr val="tx1"/>
              </a:solidFill>
            </a:endParaRPr>
          </a:p>
          <a:p>
            <a:pPr marL="0" indent="0">
              <a:buClrTx/>
              <a:buNone/>
            </a:pPr>
            <a:r>
              <a:rPr lang="en-US" sz="2000" dirty="0">
                <a:solidFill>
                  <a:schemeClr val="tx1"/>
                </a:solidFill>
              </a:rPr>
              <a:t>Consensual</a:t>
            </a:r>
          </a:p>
          <a:p>
            <a:pPr>
              <a:buClr>
                <a:schemeClr val="accent2"/>
              </a:buClr>
            </a:pPr>
            <a:r>
              <a:rPr lang="en-US" sz="2000" dirty="0">
                <a:solidFill>
                  <a:schemeClr val="tx1"/>
                </a:solidFill>
              </a:rPr>
              <a:t>Agreements vs rules</a:t>
            </a:r>
          </a:p>
          <a:p>
            <a:pPr>
              <a:buClr>
                <a:schemeClr val="accent2"/>
              </a:buClr>
            </a:pPr>
            <a:r>
              <a:rPr lang="en-US" sz="2000" dirty="0">
                <a:solidFill>
                  <a:schemeClr val="tx1"/>
                </a:solidFill>
              </a:rPr>
              <a:t>Transparent</a:t>
            </a:r>
          </a:p>
          <a:p>
            <a:endParaRPr lang="en-US" dirty="0"/>
          </a:p>
        </p:txBody>
      </p:sp>
      <p:sp>
        <p:nvSpPr>
          <p:cNvPr id="4" name="Rectangle 3">
            <a:extLst>
              <a:ext uri="{FF2B5EF4-FFF2-40B4-BE49-F238E27FC236}">
                <a16:creationId xmlns:a16="http://schemas.microsoft.com/office/drawing/2014/main" id="{EB413238-02A1-4DAE-AE00-A46B163047F1}"/>
              </a:ext>
            </a:extLst>
          </p:cNvPr>
          <p:cNvSpPr/>
          <p:nvPr/>
        </p:nvSpPr>
        <p:spPr>
          <a:xfrm>
            <a:off x="3048000" y="3105835"/>
            <a:ext cx="6096000" cy="646331"/>
          </a:xfrm>
          <a:prstGeom prst="rect">
            <a:avLst/>
          </a:prstGeom>
        </p:spPr>
        <p:txBody>
          <a:bodyPr>
            <a:spAutoFit/>
          </a:bodyPr>
          <a:lstStyle/>
          <a:p>
            <a:pPr>
              <a:buClrTx/>
            </a:pPr>
            <a:r>
              <a:rPr lang="en-US" dirty="0">
                <a:solidFill>
                  <a:srgbClr val="FFFFFF"/>
                </a:solidFill>
              </a:rPr>
              <a:t>Neutral</a:t>
            </a:r>
          </a:p>
          <a:p>
            <a:pPr>
              <a:buClrTx/>
            </a:pPr>
            <a:r>
              <a:rPr lang="en-US" dirty="0">
                <a:solidFill>
                  <a:srgbClr val="FFFFFF"/>
                </a:solidFill>
              </a:rPr>
              <a:t>Consensual</a:t>
            </a:r>
          </a:p>
        </p:txBody>
      </p:sp>
      <p:pic>
        <p:nvPicPr>
          <p:cNvPr id="5122" name="Picture 2" descr="Image result for clipart for consensual">
            <a:extLst>
              <a:ext uri="{FF2B5EF4-FFF2-40B4-BE49-F238E27FC236}">
                <a16:creationId xmlns:a16="http://schemas.microsoft.com/office/drawing/2014/main" id="{E97FA759-4C86-4410-A6C8-2E7841BC6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71" y="1841469"/>
            <a:ext cx="3895284" cy="3402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68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1ADA-666D-4CDC-A34F-2FFF23FA12A3}"/>
              </a:ext>
            </a:extLst>
          </p:cNvPr>
          <p:cNvSpPr>
            <a:spLocks noGrp="1"/>
          </p:cNvSpPr>
          <p:nvPr>
            <p:ph type="title"/>
          </p:nvPr>
        </p:nvSpPr>
        <p:spPr/>
        <p:txBody>
          <a:bodyPr/>
          <a:lstStyle/>
          <a:p>
            <a:r>
              <a:rPr lang="en-US" dirty="0"/>
              <a:t>Why are team agreements effective?</a:t>
            </a:r>
          </a:p>
        </p:txBody>
      </p:sp>
      <p:sp>
        <p:nvSpPr>
          <p:cNvPr id="3" name="Content Placeholder 2">
            <a:extLst>
              <a:ext uri="{FF2B5EF4-FFF2-40B4-BE49-F238E27FC236}">
                <a16:creationId xmlns:a16="http://schemas.microsoft.com/office/drawing/2014/main" id="{DD1E50D5-C23B-4193-B9D3-FFB70C129843}"/>
              </a:ext>
            </a:extLst>
          </p:cNvPr>
          <p:cNvSpPr>
            <a:spLocks noGrp="1"/>
          </p:cNvSpPr>
          <p:nvPr>
            <p:ph idx="1"/>
          </p:nvPr>
        </p:nvSpPr>
        <p:spPr>
          <a:xfrm>
            <a:off x="873715" y="2224606"/>
            <a:ext cx="4508815" cy="2601655"/>
          </a:xfrm>
        </p:spPr>
        <p:txBody>
          <a:bodyPr>
            <a:normAutofit/>
          </a:bodyPr>
          <a:lstStyle/>
          <a:p>
            <a:r>
              <a:rPr lang="en-US" dirty="0"/>
              <a:t>Encourages Equal Partnerships</a:t>
            </a:r>
          </a:p>
          <a:p>
            <a:r>
              <a:rPr lang="en-US" dirty="0"/>
              <a:t>Everyone Feels Valued</a:t>
            </a:r>
          </a:p>
          <a:p>
            <a:r>
              <a:rPr lang="en-US" dirty="0"/>
              <a:t>Builds Trust</a:t>
            </a:r>
          </a:p>
          <a:p>
            <a:r>
              <a:rPr lang="en-US" dirty="0"/>
              <a:t>Everyone Understands Roles &amp; Responsibilities</a:t>
            </a:r>
          </a:p>
          <a:p>
            <a:r>
              <a:rPr lang="en-US" dirty="0"/>
              <a:t>Reduces Tension</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C0C445FA-F856-40AA-BEAA-72CD8C97E053}"/>
              </a:ext>
            </a:extLst>
          </p:cNvPr>
          <p:cNvPicPr>
            <a:picLocks noChangeAspect="1"/>
          </p:cNvPicPr>
          <p:nvPr/>
        </p:nvPicPr>
        <p:blipFill>
          <a:blip r:embed="rId3"/>
          <a:stretch>
            <a:fillRect/>
          </a:stretch>
        </p:blipFill>
        <p:spPr>
          <a:xfrm>
            <a:off x="5986817" y="2355610"/>
            <a:ext cx="3674659" cy="2470651"/>
          </a:xfrm>
          <a:prstGeom prst="rect">
            <a:avLst/>
          </a:prstGeom>
        </p:spPr>
      </p:pic>
    </p:spTree>
    <p:extLst>
      <p:ext uri="{BB962C8B-B14F-4D97-AF65-F5344CB8AC3E}">
        <p14:creationId xmlns:p14="http://schemas.microsoft.com/office/powerpoint/2010/main" val="1086472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CA5D-35D2-475E-A32A-EBCEA2973755}"/>
              </a:ext>
            </a:extLst>
          </p:cNvPr>
          <p:cNvSpPr>
            <a:spLocks noGrp="1"/>
          </p:cNvSpPr>
          <p:nvPr>
            <p:ph type="title"/>
          </p:nvPr>
        </p:nvSpPr>
        <p:spPr>
          <a:xfrm>
            <a:off x="1043274" y="609600"/>
            <a:ext cx="8230727" cy="1320800"/>
          </a:xfrm>
        </p:spPr>
        <p:txBody>
          <a:bodyPr anchor="t">
            <a:normAutofit/>
          </a:bodyPr>
          <a:lstStyle/>
          <a:p>
            <a:r>
              <a:rPr lang="en-US" dirty="0"/>
              <a:t>What Do they Include?</a:t>
            </a:r>
          </a:p>
        </p:txBody>
      </p:sp>
      <p:pic>
        <p:nvPicPr>
          <p:cNvPr id="4098" name="Picture 2" descr="Related image">
            <a:extLst>
              <a:ext uri="{FF2B5EF4-FFF2-40B4-BE49-F238E27FC236}">
                <a16:creationId xmlns:a16="http://schemas.microsoft.com/office/drawing/2014/main" id="{1077B49F-59E4-4961-8A6C-20FE87418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727" y="2249424"/>
            <a:ext cx="3145536" cy="23591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00" name="Content Placeholder 2">
            <a:extLst>
              <a:ext uri="{FF2B5EF4-FFF2-40B4-BE49-F238E27FC236}">
                <a16:creationId xmlns:a16="http://schemas.microsoft.com/office/drawing/2014/main" id="{CCACDAAD-DC08-4CA3-98E0-CC7313A65D4B}"/>
              </a:ext>
            </a:extLst>
          </p:cNvPr>
          <p:cNvGraphicFramePr>
            <a:graphicFrameLocks noGrp="1"/>
          </p:cNvGraphicFramePr>
          <p:nvPr>
            <p:ph idx="1"/>
            <p:extLst>
              <p:ext uri="{D42A27DB-BD31-4B8C-83A1-F6EECF244321}">
                <p14:modId xmlns:p14="http://schemas.microsoft.com/office/powerpoint/2010/main" val="4044920489"/>
              </p:ext>
            </p:extLst>
          </p:nvPr>
        </p:nvGraphicFramePr>
        <p:xfrm>
          <a:off x="875570" y="2159000"/>
          <a:ext cx="5220430" cy="37012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35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Rectangle 4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Shape 6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C54B0A3-590B-4C9E-947D-A54AA62DCD62}"/>
              </a:ext>
            </a:extLst>
          </p:cNvPr>
          <p:cNvSpPr>
            <a:spLocks noGrp="1"/>
          </p:cNvSpPr>
          <p:nvPr>
            <p:ph type="title"/>
          </p:nvPr>
        </p:nvSpPr>
        <p:spPr>
          <a:xfrm>
            <a:off x="7098744" y="1213736"/>
            <a:ext cx="4512989" cy="1110876"/>
          </a:xfrm>
        </p:spPr>
        <p:txBody>
          <a:bodyPr anchor="ctr">
            <a:normAutofit/>
          </a:bodyPr>
          <a:lstStyle/>
          <a:p>
            <a:pPr>
              <a:lnSpc>
                <a:spcPct val="90000"/>
              </a:lnSpc>
            </a:pPr>
            <a:r>
              <a:rPr lang="en-US" dirty="0">
                <a:solidFill>
                  <a:srgbClr val="FFFFFF"/>
                </a:solidFill>
              </a:rPr>
              <a:t>Introduction</a:t>
            </a:r>
          </a:p>
        </p:txBody>
      </p:sp>
      <p:pic>
        <p:nvPicPr>
          <p:cNvPr id="33" name="Picture 32" descr="A screenshot of a cell phone&#10;&#10;Description generated with very high confidence">
            <a:extLst>
              <a:ext uri="{FF2B5EF4-FFF2-40B4-BE49-F238E27FC236}">
                <a16:creationId xmlns:a16="http://schemas.microsoft.com/office/drawing/2014/main" id="{70692E3D-42E5-4326-9E89-107DCCF46631}"/>
              </a:ext>
            </a:extLst>
          </p:cNvPr>
          <p:cNvPicPr/>
          <p:nvPr/>
        </p:nvPicPr>
        <p:blipFill rotWithShape="1">
          <a:blip r:embed="rId3"/>
          <a:srcRect l="17355" t="21002" r="20598" b="23004"/>
          <a:stretch/>
        </p:blipFill>
        <p:spPr bwMode="auto">
          <a:xfrm>
            <a:off x="175837" y="1391010"/>
            <a:ext cx="4965343" cy="3832923"/>
          </a:xfrm>
          <a:prstGeom prst="rect">
            <a:avLst/>
          </a:prstGeom>
          <a:ln>
            <a:solidFill>
              <a:schemeClr val="accent1"/>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1932345-AFBF-4D33-883B-278131BE618F}"/>
              </a:ext>
            </a:extLst>
          </p:cNvPr>
          <p:cNvSpPr txBox="1"/>
          <p:nvPr/>
        </p:nvSpPr>
        <p:spPr>
          <a:xfrm>
            <a:off x="1659576" y="5220769"/>
            <a:ext cx="1537178" cy="246221"/>
          </a:xfrm>
          <a:prstGeom prst="rect">
            <a:avLst/>
          </a:prstGeom>
          <a:noFill/>
        </p:spPr>
        <p:txBody>
          <a:bodyPr wrap="square" rtlCol="0">
            <a:spAutoFit/>
          </a:bodyPr>
          <a:lstStyle/>
          <a:p>
            <a:r>
              <a:rPr lang="en-US" sz="1000" dirty="0"/>
              <a:t>Used with permission</a:t>
            </a:r>
          </a:p>
        </p:txBody>
      </p:sp>
      <p:sp>
        <p:nvSpPr>
          <p:cNvPr id="6" name="TextBox 5">
            <a:extLst>
              <a:ext uri="{FF2B5EF4-FFF2-40B4-BE49-F238E27FC236}">
                <a16:creationId xmlns:a16="http://schemas.microsoft.com/office/drawing/2014/main" id="{68CE8F1E-0424-43C6-B66E-8424AF495AA1}"/>
              </a:ext>
            </a:extLst>
          </p:cNvPr>
          <p:cNvSpPr txBox="1"/>
          <p:nvPr/>
        </p:nvSpPr>
        <p:spPr>
          <a:xfrm>
            <a:off x="7364963" y="2936033"/>
            <a:ext cx="3980553" cy="2862322"/>
          </a:xfrm>
          <a:prstGeom prst="rect">
            <a:avLst/>
          </a:prstGeom>
          <a:noFill/>
        </p:spPr>
        <p:txBody>
          <a:bodyPr wrap="square" rtlCol="0">
            <a:spAutoFit/>
          </a:bodyPr>
          <a:lstStyle/>
          <a:p>
            <a:r>
              <a:rPr lang="en-US" dirty="0">
                <a:solidFill>
                  <a:schemeClr val="bg1">
                    <a:lumMod val="95000"/>
                  </a:schemeClr>
                </a:solidFill>
              </a:rPr>
              <a:t>Speaks to:</a:t>
            </a:r>
          </a:p>
          <a:p>
            <a:endParaRPr lang="en-US" dirty="0">
              <a:solidFill>
                <a:schemeClr val="bg1">
                  <a:lumMod val="95000"/>
                </a:schemeClr>
              </a:solidFill>
            </a:endParaRPr>
          </a:p>
          <a:p>
            <a:pPr marL="285750" indent="-285750">
              <a:buFont typeface="Arial" panose="020B0604020202020204" pitchFamily="34" charset="0"/>
              <a:buChar char="•"/>
            </a:pPr>
            <a:r>
              <a:rPr lang="en-US" dirty="0">
                <a:solidFill>
                  <a:schemeClr val="bg1">
                    <a:lumMod val="95000"/>
                  </a:schemeClr>
                </a:solidFill>
              </a:rPr>
              <a:t>The reason behind the document</a:t>
            </a:r>
          </a:p>
          <a:p>
            <a:pPr marL="285750" indent="-285750">
              <a:buFont typeface="Arial" panose="020B0604020202020204" pitchFamily="34" charset="0"/>
              <a:buChar char="•"/>
            </a:pPr>
            <a:endParaRPr lang="en-US" dirty="0">
              <a:solidFill>
                <a:schemeClr val="bg1">
                  <a:lumMod val="95000"/>
                </a:schemeClr>
              </a:solidFill>
            </a:endParaRPr>
          </a:p>
          <a:p>
            <a:pPr marL="285750" indent="-285750">
              <a:buFont typeface="Arial" panose="020B0604020202020204" pitchFamily="34" charset="0"/>
              <a:buChar char="•"/>
            </a:pPr>
            <a:r>
              <a:rPr lang="en-US" dirty="0">
                <a:solidFill>
                  <a:schemeClr val="bg1">
                    <a:lumMod val="95000"/>
                  </a:schemeClr>
                </a:solidFill>
              </a:rPr>
              <a:t>The expectation of how each person is to participate </a:t>
            </a:r>
          </a:p>
          <a:p>
            <a:pPr marL="285750" indent="-285750">
              <a:buFont typeface="Arial" panose="020B0604020202020204" pitchFamily="34" charset="0"/>
              <a:buChar char="•"/>
            </a:pPr>
            <a:endParaRPr lang="en-US" dirty="0">
              <a:solidFill>
                <a:schemeClr val="bg1">
                  <a:lumMod val="95000"/>
                </a:schemeClr>
              </a:solidFill>
            </a:endParaRPr>
          </a:p>
          <a:p>
            <a:pPr marL="285750" indent="-285750">
              <a:buFont typeface="Arial" panose="020B0604020202020204" pitchFamily="34" charset="0"/>
              <a:buChar char="•"/>
            </a:pPr>
            <a:r>
              <a:rPr lang="en-US" dirty="0">
                <a:solidFill>
                  <a:schemeClr val="bg1">
                    <a:lumMod val="95000"/>
                  </a:schemeClr>
                </a:solidFill>
              </a:rPr>
              <a:t>The organization’s core values or program wide expectations</a:t>
            </a:r>
            <a:endParaRPr lang="en-US" dirty="0"/>
          </a:p>
          <a:p>
            <a:endParaRPr lang="en-US" dirty="0"/>
          </a:p>
        </p:txBody>
      </p:sp>
      <p:sp>
        <p:nvSpPr>
          <p:cNvPr id="7" name="TextBox 6">
            <a:extLst>
              <a:ext uri="{FF2B5EF4-FFF2-40B4-BE49-F238E27FC236}">
                <a16:creationId xmlns:a16="http://schemas.microsoft.com/office/drawing/2014/main" id="{C68FF18A-4D36-41AD-826C-831551E84321}"/>
              </a:ext>
            </a:extLst>
          </p:cNvPr>
          <p:cNvSpPr txBox="1"/>
          <p:nvPr/>
        </p:nvSpPr>
        <p:spPr>
          <a:xfrm>
            <a:off x="2020359" y="963287"/>
            <a:ext cx="1083624" cy="369332"/>
          </a:xfrm>
          <a:prstGeom prst="rect">
            <a:avLst/>
          </a:prstGeom>
          <a:noFill/>
        </p:spPr>
        <p:txBody>
          <a:bodyPr wrap="square" rtlCol="0">
            <a:spAutoFit/>
          </a:bodyPr>
          <a:lstStyle/>
          <a:p>
            <a:r>
              <a:rPr lang="en-US" dirty="0"/>
              <a:t>Example</a:t>
            </a:r>
          </a:p>
        </p:txBody>
      </p:sp>
    </p:spTree>
    <p:extLst>
      <p:ext uri="{BB962C8B-B14F-4D97-AF65-F5344CB8AC3E}">
        <p14:creationId xmlns:p14="http://schemas.microsoft.com/office/powerpoint/2010/main" val="1124295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19AF-DB15-4608-B830-5EA3B8C5625E}"/>
              </a:ext>
            </a:extLst>
          </p:cNvPr>
          <p:cNvSpPr>
            <a:spLocks noGrp="1"/>
          </p:cNvSpPr>
          <p:nvPr>
            <p:ph type="title"/>
          </p:nvPr>
        </p:nvSpPr>
        <p:spPr>
          <a:xfrm>
            <a:off x="744840" y="210701"/>
            <a:ext cx="8596668" cy="1320800"/>
          </a:xfrm>
        </p:spPr>
        <p:txBody>
          <a:bodyPr/>
          <a:lstStyle/>
          <a:p>
            <a:r>
              <a:rPr lang="en-US" dirty="0"/>
              <a:t>Possible Topics</a:t>
            </a:r>
            <a:br>
              <a:rPr lang="en-US" dirty="0"/>
            </a:br>
            <a:endParaRPr lang="en-US" dirty="0"/>
          </a:p>
        </p:txBody>
      </p:sp>
      <p:sp>
        <p:nvSpPr>
          <p:cNvPr id="3" name="Content Placeholder 2">
            <a:extLst>
              <a:ext uri="{FF2B5EF4-FFF2-40B4-BE49-F238E27FC236}">
                <a16:creationId xmlns:a16="http://schemas.microsoft.com/office/drawing/2014/main" id="{87E9FA0C-DC05-4A19-8171-93C24AC7B925}"/>
              </a:ext>
            </a:extLst>
          </p:cNvPr>
          <p:cNvSpPr>
            <a:spLocks noGrp="1"/>
          </p:cNvSpPr>
          <p:nvPr>
            <p:ph idx="1"/>
          </p:nvPr>
        </p:nvSpPr>
        <p:spPr>
          <a:xfrm>
            <a:off x="677334" y="1387338"/>
            <a:ext cx="3415987" cy="5013462"/>
          </a:xfrm>
        </p:spPr>
        <p:txBody>
          <a:bodyPr>
            <a:normAutofit/>
          </a:bodyPr>
          <a:lstStyle/>
          <a:p>
            <a:r>
              <a:rPr lang="en-US" sz="2000" dirty="0">
                <a:solidFill>
                  <a:schemeClr val="tx1"/>
                </a:solidFill>
              </a:rPr>
              <a:t>Curriculum /Lesson planning</a:t>
            </a:r>
          </a:p>
          <a:p>
            <a:r>
              <a:rPr lang="en-US" sz="2000" dirty="0">
                <a:solidFill>
                  <a:schemeClr val="tx1"/>
                </a:solidFill>
              </a:rPr>
              <a:t>Whole Group Transitions</a:t>
            </a:r>
          </a:p>
          <a:p>
            <a:r>
              <a:rPr lang="en-US" sz="2000" dirty="0">
                <a:solidFill>
                  <a:schemeClr val="tx1"/>
                </a:solidFill>
              </a:rPr>
              <a:t>Gathering documentation</a:t>
            </a:r>
          </a:p>
          <a:p>
            <a:r>
              <a:rPr lang="en-US" sz="2000" dirty="0">
                <a:solidFill>
                  <a:schemeClr val="tx1"/>
                </a:solidFill>
              </a:rPr>
              <a:t>Types of communication</a:t>
            </a:r>
          </a:p>
          <a:p>
            <a:pPr lvl="1">
              <a:buFont typeface="Wingdings" panose="05000000000000000000" pitchFamily="2" charset="2"/>
              <a:buChar char="q"/>
            </a:pPr>
            <a:r>
              <a:rPr lang="en-US" sz="2000" dirty="0">
                <a:solidFill>
                  <a:schemeClr val="tx1"/>
                </a:solidFill>
              </a:rPr>
              <a:t>Parent Conferences</a:t>
            </a:r>
          </a:p>
          <a:p>
            <a:pPr lvl="1">
              <a:buFont typeface="Wingdings" panose="05000000000000000000" pitchFamily="2" charset="2"/>
              <a:buChar char="q"/>
            </a:pPr>
            <a:r>
              <a:rPr lang="en-US" sz="2000" dirty="0">
                <a:solidFill>
                  <a:schemeClr val="tx1"/>
                </a:solidFill>
              </a:rPr>
              <a:t>Newsletters</a:t>
            </a:r>
          </a:p>
          <a:p>
            <a:pPr lvl="1">
              <a:buFont typeface="Wingdings" panose="05000000000000000000" pitchFamily="2" charset="2"/>
              <a:buChar char="q"/>
            </a:pPr>
            <a:r>
              <a:rPr lang="en-US" sz="2000" dirty="0">
                <a:solidFill>
                  <a:schemeClr val="tx1"/>
                </a:solidFill>
              </a:rPr>
              <a:t>Drop off/pick up</a:t>
            </a:r>
          </a:p>
          <a:p>
            <a:r>
              <a:rPr lang="en-US" sz="2000" dirty="0">
                <a:solidFill>
                  <a:schemeClr val="tx1"/>
                </a:solidFill>
              </a:rPr>
              <a:t>Organizing or cleaning the room</a:t>
            </a:r>
          </a:p>
          <a:p>
            <a:endParaRPr lang="en-US" dirty="0"/>
          </a:p>
        </p:txBody>
      </p:sp>
      <p:sp>
        <p:nvSpPr>
          <p:cNvPr id="6" name="Content Placeholder 2">
            <a:extLst>
              <a:ext uri="{FF2B5EF4-FFF2-40B4-BE49-F238E27FC236}">
                <a16:creationId xmlns:a16="http://schemas.microsoft.com/office/drawing/2014/main" id="{DCA1848A-C237-4B22-82B7-7763A7DC456B}"/>
              </a:ext>
            </a:extLst>
          </p:cNvPr>
          <p:cNvSpPr txBox="1">
            <a:spLocks/>
          </p:cNvSpPr>
          <p:nvPr/>
        </p:nvSpPr>
        <p:spPr>
          <a:xfrm>
            <a:off x="4858139" y="1387339"/>
            <a:ext cx="3874554" cy="330285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solidFill>
                  <a:schemeClr val="tx1"/>
                </a:solidFill>
              </a:rPr>
              <a:t>Lunch/snack prep</a:t>
            </a:r>
          </a:p>
          <a:p>
            <a:r>
              <a:rPr lang="en-US" sz="2000" dirty="0">
                <a:solidFill>
                  <a:schemeClr val="tx1"/>
                </a:solidFill>
              </a:rPr>
              <a:t>Supervision</a:t>
            </a:r>
          </a:p>
          <a:p>
            <a:pPr lvl="1">
              <a:buFont typeface="Wingdings" panose="05000000000000000000" pitchFamily="2" charset="2"/>
              <a:buChar char="q"/>
            </a:pPr>
            <a:r>
              <a:rPr lang="en-US" sz="2000" dirty="0">
                <a:solidFill>
                  <a:schemeClr val="tx1"/>
                </a:solidFill>
              </a:rPr>
              <a:t>Indoor</a:t>
            </a:r>
          </a:p>
          <a:p>
            <a:pPr lvl="1">
              <a:buFont typeface="Wingdings" panose="05000000000000000000" pitchFamily="2" charset="2"/>
              <a:buChar char="q"/>
            </a:pPr>
            <a:r>
              <a:rPr lang="en-US" sz="2000" dirty="0">
                <a:solidFill>
                  <a:schemeClr val="tx1"/>
                </a:solidFill>
              </a:rPr>
              <a:t>Outdoor</a:t>
            </a:r>
          </a:p>
          <a:p>
            <a:r>
              <a:rPr lang="en-US" sz="2000" dirty="0">
                <a:solidFill>
                  <a:schemeClr val="tx1"/>
                </a:solidFill>
              </a:rPr>
              <a:t>Supplies and Storage</a:t>
            </a:r>
          </a:p>
          <a:p>
            <a:r>
              <a:rPr lang="en-US" sz="2000" dirty="0">
                <a:solidFill>
                  <a:schemeClr val="tx1"/>
                </a:solidFill>
              </a:rPr>
              <a:t>Communication between team members</a:t>
            </a:r>
          </a:p>
          <a:p>
            <a:r>
              <a:rPr lang="en-US" sz="2000" dirty="0">
                <a:solidFill>
                  <a:schemeClr val="tx1"/>
                </a:solidFill>
              </a:rPr>
              <a:t>Staff Breaks</a:t>
            </a:r>
          </a:p>
          <a:p>
            <a:pPr marL="0" indent="0">
              <a:buNone/>
            </a:pPr>
            <a:endParaRPr lang="en-US" sz="2000" dirty="0">
              <a:solidFill>
                <a:schemeClr val="tx1"/>
              </a:solidFill>
            </a:endParaRPr>
          </a:p>
          <a:p>
            <a:endParaRPr lang="en-US" dirty="0"/>
          </a:p>
        </p:txBody>
      </p:sp>
      <p:pic>
        <p:nvPicPr>
          <p:cNvPr id="1026" name="Picture 2" descr="Related image">
            <a:extLst>
              <a:ext uri="{FF2B5EF4-FFF2-40B4-BE49-F238E27FC236}">
                <a16:creationId xmlns:a16="http://schemas.microsoft.com/office/drawing/2014/main" id="{1A79E17A-8420-48CF-8BD0-D44EC4499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181428" y="1515934"/>
            <a:ext cx="6241242" cy="363077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1C5DF48-1212-41CB-AE19-5383BC7FD722}"/>
              </a:ext>
            </a:extLst>
          </p:cNvPr>
          <p:cNvSpPr txBox="1">
            <a:spLocks/>
          </p:cNvSpPr>
          <p:nvPr/>
        </p:nvSpPr>
        <p:spPr>
          <a:xfrm>
            <a:off x="4858139" y="4745939"/>
            <a:ext cx="4778230" cy="12017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b="1" dirty="0">
                <a:solidFill>
                  <a:schemeClr val="tx1"/>
                </a:solidFill>
              </a:rPr>
              <a:t>Acknowledgements / love language</a:t>
            </a:r>
          </a:p>
          <a:p>
            <a:r>
              <a:rPr lang="en-US" sz="2000" b="1" dirty="0">
                <a:solidFill>
                  <a:schemeClr val="tx1"/>
                </a:solidFill>
              </a:rPr>
              <a:t>Additional Agreements as needed within the team</a:t>
            </a:r>
          </a:p>
          <a:p>
            <a:pPr marL="0" indent="0">
              <a:buNone/>
            </a:pPr>
            <a:endParaRPr lang="en-US" sz="2000" dirty="0">
              <a:solidFill>
                <a:schemeClr val="tx1"/>
              </a:solidFill>
            </a:endParaRPr>
          </a:p>
          <a:p>
            <a:endParaRPr lang="en-US" dirty="0"/>
          </a:p>
        </p:txBody>
      </p:sp>
    </p:spTree>
    <p:extLst>
      <p:ext uri="{BB962C8B-B14F-4D97-AF65-F5344CB8AC3E}">
        <p14:creationId xmlns:p14="http://schemas.microsoft.com/office/powerpoint/2010/main" val="211206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47" name="Rectangle 46">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49" name="Straight Connector 48">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Shape 62">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4C54B0A3-590B-4C9E-947D-A54AA62DCD62}"/>
              </a:ext>
            </a:extLst>
          </p:cNvPr>
          <p:cNvSpPr>
            <a:spLocks noGrp="1"/>
          </p:cNvSpPr>
          <p:nvPr>
            <p:ph type="title"/>
          </p:nvPr>
        </p:nvSpPr>
        <p:spPr>
          <a:xfrm>
            <a:off x="7098744" y="1213736"/>
            <a:ext cx="4512989" cy="1110876"/>
          </a:xfrm>
        </p:spPr>
        <p:txBody>
          <a:bodyPr anchor="ctr">
            <a:normAutofit/>
          </a:bodyPr>
          <a:lstStyle/>
          <a:p>
            <a:pPr algn="ctr">
              <a:lnSpc>
                <a:spcPct val="90000"/>
              </a:lnSpc>
            </a:pPr>
            <a:r>
              <a:rPr lang="en-US" dirty="0">
                <a:solidFill>
                  <a:srgbClr val="FFFFFF"/>
                </a:solidFill>
              </a:rPr>
              <a:t>Expectations and Considerations </a:t>
            </a:r>
          </a:p>
        </p:txBody>
      </p:sp>
      <p:sp>
        <p:nvSpPr>
          <p:cNvPr id="3" name="TextBox 2">
            <a:extLst>
              <a:ext uri="{FF2B5EF4-FFF2-40B4-BE49-F238E27FC236}">
                <a16:creationId xmlns:a16="http://schemas.microsoft.com/office/drawing/2014/main" id="{11932345-AFBF-4D33-883B-278131BE618F}"/>
              </a:ext>
            </a:extLst>
          </p:cNvPr>
          <p:cNvSpPr txBox="1"/>
          <p:nvPr/>
        </p:nvSpPr>
        <p:spPr>
          <a:xfrm>
            <a:off x="1689260" y="4773974"/>
            <a:ext cx="153717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panose="020B0603020202020204"/>
                <a:ea typeface="+mn-ea"/>
                <a:cs typeface="+mn-cs"/>
              </a:rPr>
              <a:t>Used with permission</a:t>
            </a:r>
          </a:p>
        </p:txBody>
      </p:sp>
      <p:sp>
        <p:nvSpPr>
          <p:cNvPr id="6" name="TextBox 5">
            <a:extLst>
              <a:ext uri="{FF2B5EF4-FFF2-40B4-BE49-F238E27FC236}">
                <a16:creationId xmlns:a16="http://schemas.microsoft.com/office/drawing/2014/main" id="{68CE8F1E-0424-43C6-B66E-8424AF495AA1}"/>
              </a:ext>
            </a:extLst>
          </p:cNvPr>
          <p:cNvSpPr txBox="1"/>
          <p:nvPr/>
        </p:nvSpPr>
        <p:spPr>
          <a:xfrm>
            <a:off x="7364963" y="2936033"/>
            <a:ext cx="3980553"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Trebuchet MS" panose="020B0603020202020204"/>
                <a:ea typeface="+mn-ea"/>
                <a:cs typeface="+mn-cs"/>
              </a:rPr>
              <a:t>Speaks to:</a:t>
            </a:r>
          </a:p>
          <a:p>
            <a:pPr marL="285750" lvl="0" indent="-285750">
              <a:buFont typeface="Arial" panose="020B0604020202020204" pitchFamily="34" charset="0"/>
              <a:buChar char="•"/>
            </a:pPr>
            <a:r>
              <a:rPr lang="en-US" dirty="0">
                <a:solidFill>
                  <a:prstClr val="white">
                    <a:lumMod val="95000"/>
                  </a:prstClr>
                </a:solidFill>
              </a:rPr>
              <a:t>Specific expectations for each category </a:t>
            </a:r>
          </a:p>
          <a:p>
            <a:pPr marL="285750" lvl="0" indent="-285750">
              <a:buFont typeface="Arial" panose="020B0604020202020204" pitchFamily="34" charset="0"/>
              <a:buChar char="•"/>
            </a:pPr>
            <a:endParaRPr lang="en-US" dirty="0">
              <a:solidFill>
                <a:prstClr val="white">
                  <a:lumMod val="95000"/>
                </a:prstClr>
              </a:solidFill>
            </a:endParaRPr>
          </a:p>
          <a:p>
            <a:pPr marL="285750" lvl="0" indent="-285750">
              <a:buFont typeface="Arial" panose="020B0604020202020204" pitchFamily="34" charset="0"/>
              <a:buChar char="•"/>
            </a:pPr>
            <a:r>
              <a:rPr lang="en-US" dirty="0">
                <a:solidFill>
                  <a:prstClr val="white">
                    <a:lumMod val="95000"/>
                  </a:prstClr>
                </a:solidFill>
              </a:rPr>
              <a:t>Prompt questions or items to consider as the teaching team comes to agreement within that category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C68FF18A-4D36-41AD-826C-831551E84321}"/>
              </a:ext>
            </a:extLst>
          </p:cNvPr>
          <p:cNvSpPr txBox="1"/>
          <p:nvPr/>
        </p:nvSpPr>
        <p:spPr>
          <a:xfrm>
            <a:off x="2020359" y="963287"/>
            <a:ext cx="10836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Example</a:t>
            </a:r>
          </a:p>
        </p:txBody>
      </p:sp>
      <p:grpSp>
        <p:nvGrpSpPr>
          <p:cNvPr id="17" name="Group 16">
            <a:extLst>
              <a:ext uri="{FF2B5EF4-FFF2-40B4-BE49-F238E27FC236}">
                <a16:creationId xmlns:a16="http://schemas.microsoft.com/office/drawing/2014/main" id="{E03558AF-D11C-45DE-98F8-CD024C9D6E4B}"/>
              </a:ext>
            </a:extLst>
          </p:cNvPr>
          <p:cNvGrpSpPr/>
          <p:nvPr/>
        </p:nvGrpSpPr>
        <p:grpSpPr>
          <a:xfrm>
            <a:off x="433130" y="1609934"/>
            <a:ext cx="4116738" cy="3090397"/>
            <a:chOff x="433971" y="757738"/>
            <a:chExt cx="4116738" cy="3090397"/>
          </a:xfrm>
        </p:grpSpPr>
        <p:pic>
          <p:nvPicPr>
            <p:cNvPr id="18" name="Picture 17" descr="A screenshot of a cell phone&#10;&#10;Description generated with very high confidence">
              <a:extLst>
                <a:ext uri="{FF2B5EF4-FFF2-40B4-BE49-F238E27FC236}">
                  <a16:creationId xmlns:a16="http://schemas.microsoft.com/office/drawing/2014/main" id="{9E2FE81D-EC98-436D-96C0-FCB7C1C3773D}"/>
                </a:ext>
              </a:extLst>
            </p:cNvPr>
            <p:cNvPicPr/>
            <p:nvPr/>
          </p:nvPicPr>
          <p:blipFill rotWithShape="1">
            <a:blip r:embed="rId3"/>
            <a:srcRect l="17355" t="21002" r="20598" b="42204"/>
            <a:stretch/>
          </p:blipFill>
          <p:spPr bwMode="auto">
            <a:xfrm>
              <a:off x="433971" y="757738"/>
              <a:ext cx="4116738" cy="1755307"/>
            </a:xfrm>
            <a:prstGeom prst="rect">
              <a:avLst/>
            </a:prstGeom>
            <a:ln>
              <a:solidFill>
                <a:schemeClr val="accent1"/>
              </a:solid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43606DEC-176C-4CA1-A57B-C9E4E4BDC1BF}"/>
                </a:ext>
              </a:extLst>
            </p:cNvPr>
            <p:cNvPicPr/>
            <p:nvPr/>
          </p:nvPicPr>
          <p:blipFill rotWithShape="1">
            <a:blip r:embed="rId4"/>
            <a:srcRect l="17649" t="26693" r="20452" b="41925"/>
            <a:stretch/>
          </p:blipFill>
          <p:spPr bwMode="auto">
            <a:xfrm>
              <a:off x="433972" y="2510657"/>
              <a:ext cx="4116737" cy="1337478"/>
            </a:xfrm>
            <a:prstGeom prst="rect">
              <a:avLst/>
            </a:prstGeom>
            <a:ln>
              <a:solidFill>
                <a:schemeClr val="accent1"/>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48968872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1574</Words>
  <Application>Microsoft Office PowerPoint</Application>
  <PresentationFormat>Widescreen</PresentationFormat>
  <Paragraphs>277</Paragraphs>
  <Slides>23</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Brush Script MT</vt:lpstr>
      <vt:lpstr>Calibri</vt:lpstr>
      <vt:lpstr>Trebuchet MS</vt:lpstr>
      <vt:lpstr>Wingdings</vt:lpstr>
      <vt:lpstr>Wingdings 3</vt:lpstr>
      <vt:lpstr>Facet</vt:lpstr>
      <vt:lpstr>Team Agreements Reducing Conflicts in the Classroom</vt:lpstr>
      <vt:lpstr>What are Team Agreements?</vt:lpstr>
      <vt:lpstr>Part I</vt:lpstr>
      <vt:lpstr>How Do they Work?</vt:lpstr>
      <vt:lpstr>Why are team agreements effective?</vt:lpstr>
      <vt:lpstr>What Do they Include?</vt:lpstr>
      <vt:lpstr>Introduction</vt:lpstr>
      <vt:lpstr>Possible Topics </vt:lpstr>
      <vt:lpstr>Expectations and Considerations </vt:lpstr>
      <vt:lpstr>Part II</vt:lpstr>
      <vt:lpstr>Preparation for Implementation</vt:lpstr>
      <vt:lpstr>Ways to Implement</vt:lpstr>
      <vt:lpstr>Introduction for Staff</vt:lpstr>
      <vt:lpstr>Implementation Cycles</vt:lpstr>
      <vt:lpstr>Examples</vt:lpstr>
      <vt:lpstr>Accountability </vt:lpstr>
      <vt:lpstr>When Agreements get Broken! </vt:lpstr>
      <vt:lpstr>Examples</vt:lpstr>
      <vt:lpstr>Part III</vt:lpstr>
      <vt:lpstr>Let’s Try One On Our Own! Choose a topic: </vt:lpstr>
      <vt:lpstr>Resources:</vt:lpstr>
      <vt:lpstr>Additional Resources: Team Agreements  Website</vt:lpstr>
      <vt:lpstr>Questions?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Agreements Reducing Conflicts in the Classroom</dc:title>
  <dc:creator>Deidre Harris</dc:creator>
  <cp:lastModifiedBy>Deidre Harris</cp:lastModifiedBy>
  <cp:revision>4</cp:revision>
  <dcterms:created xsi:type="dcterms:W3CDTF">2019-10-27T19:02:49Z</dcterms:created>
  <dcterms:modified xsi:type="dcterms:W3CDTF">2019-11-01T21:57:12Z</dcterms:modified>
</cp:coreProperties>
</file>